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4" r:id="rId5"/>
    <p:sldId id="265" r:id="rId6"/>
    <p:sldId id="263" r:id="rId7"/>
    <p:sldId id="257" r:id="rId8"/>
    <p:sldId id="258" r:id="rId9"/>
    <p:sldId id="259" r:id="rId1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D330"/>
    <a:srgbClr val="00CC00"/>
    <a:srgbClr val="0C7CD2"/>
    <a:srgbClr val="1F7EE7"/>
    <a:srgbClr val="AE1517"/>
    <a:srgbClr val="CC0000"/>
    <a:srgbClr val="486DA2"/>
    <a:srgbClr val="4C92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p:cViewPr>
        <p:scale>
          <a:sx n="69" d="100"/>
          <a:sy n="69" d="100"/>
        </p:scale>
        <p:origin x="-1398"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Tree>
    <p:extLst>
      <p:ext uri="{BB962C8B-B14F-4D97-AF65-F5344CB8AC3E}">
        <p14:creationId xmlns:p14="http://schemas.microsoft.com/office/powerpoint/2010/main" val="4233130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601795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503665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276608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43330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24261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4050211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Tree>
    <p:extLst>
      <p:ext uri="{BB962C8B-B14F-4D97-AF65-F5344CB8AC3E}">
        <p14:creationId xmlns:p14="http://schemas.microsoft.com/office/powerpoint/2010/main" val="3477324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1605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684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0757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4" name="Picture 30" descr="g fdg urkgkgh"/>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32" name="Text Box 8"/>
          <p:cNvSpPr txBox="1">
            <a:spLocks noChangeArrowheads="1"/>
          </p:cNvSpPr>
          <p:nvPr userDrawn="1"/>
        </p:nvSpPr>
        <p:spPr bwMode="auto">
          <a:xfrm>
            <a:off x="8035925" y="6375400"/>
            <a:ext cx="107315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b="1">
                <a:solidFill>
                  <a:srgbClr val="4C9290"/>
                </a:solidFill>
              </a:rPr>
              <a:t>Page </a:t>
            </a:r>
            <a:fld id="{F195E0BC-00FD-4568-BDFF-53A6842A39EC}" type="slidenum">
              <a:rPr lang="fr-FR" b="1">
                <a:solidFill>
                  <a:srgbClr val="4C9290"/>
                </a:solidFill>
              </a:rPr>
              <a:pPr/>
              <a:t>‹#›</a:t>
            </a:fld>
            <a:endParaRPr lang="fr-FR" b="1">
              <a:solidFill>
                <a:srgbClr val="4C929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3" name="Picture 25" descr="ghdh d rtetre jhfgj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468313" y="404813"/>
            <a:ext cx="8207375" cy="20255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spAutoFit/>
          </a:bodyPr>
          <a:lstStyle/>
          <a:p>
            <a:pPr algn="ctr"/>
            <a:r>
              <a:rPr lang="fr-FR" sz="4000" b="1" dirty="0" smtClean="0">
                <a:solidFill>
                  <a:srgbClr val="4C9290"/>
                </a:solidFill>
                <a:latin typeface="Verdana" pitchFamily="34" charset="0"/>
              </a:rPr>
              <a:t>Advanced (</a:t>
            </a:r>
            <a:r>
              <a:rPr lang="fr-FR" sz="4000" b="1" dirty="0" err="1" smtClean="0">
                <a:solidFill>
                  <a:srgbClr val="4C9290"/>
                </a:solidFill>
                <a:latin typeface="Verdana" pitchFamily="34" charset="0"/>
              </a:rPr>
              <a:t>ish</a:t>
            </a:r>
            <a:r>
              <a:rPr lang="fr-FR" sz="4000" b="1" dirty="0" smtClean="0">
                <a:solidFill>
                  <a:srgbClr val="4C9290"/>
                </a:solidFill>
                <a:latin typeface="Verdana" pitchFamily="34" charset="0"/>
              </a:rPr>
              <a:t>)</a:t>
            </a:r>
          </a:p>
          <a:p>
            <a:pPr algn="ctr"/>
            <a:r>
              <a:rPr lang="fr-FR" sz="4000" b="1" dirty="0" err="1" smtClean="0">
                <a:solidFill>
                  <a:srgbClr val="4C9290"/>
                </a:solidFill>
                <a:latin typeface="Verdana" pitchFamily="34" charset="0"/>
              </a:rPr>
              <a:t>Counting</a:t>
            </a:r>
            <a:r>
              <a:rPr lang="fr-FR" sz="4000" b="1" dirty="0" smtClean="0">
                <a:solidFill>
                  <a:srgbClr val="4C9290"/>
                </a:solidFill>
                <a:latin typeface="Verdana" pitchFamily="34" charset="0"/>
              </a:rPr>
              <a:t> and </a:t>
            </a:r>
            <a:r>
              <a:rPr lang="fr-FR" sz="4000" b="1" dirty="0" err="1" smtClean="0">
                <a:solidFill>
                  <a:srgbClr val="4C9290"/>
                </a:solidFill>
                <a:latin typeface="Verdana" pitchFamily="34" charset="0"/>
              </a:rPr>
              <a:t>Probability</a:t>
            </a:r>
            <a:endParaRPr lang="fr-FR" sz="4000" b="1" dirty="0">
              <a:solidFill>
                <a:srgbClr val="4C9290"/>
              </a:solidFill>
              <a:latin typeface="Verdana" pitchFamily="34" charset="0"/>
            </a:endParaRPr>
          </a:p>
          <a:p>
            <a:pPr algn="ctr"/>
            <a:r>
              <a:rPr lang="fr-FR" sz="2800" b="1" i="1" dirty="0" smtClean="0">
                <a:solidFill>
                  <a:srgbClr val="4C9290"/>
                </a:solidFill>
                <a:latin typeface="Verdana" pitchFamily="34" charset="0"/>
              </a:rPr>
              <a:t>Math Club 10/31/2011</a:t>
            </a:r>
            <a:endParaRPr lang="fr-FR" sz="2800" i="1" dirty="0">
              <a:solidFill>
                <a:srgbClr val="4C9290"/>
              </a:solidFill>
            </a:endParaRPr>
          </a:p>
        </p:txBody>
      </p:sp>
      <p:pic>
        <p:nvPicPr>
          <p:cNvPr id="2050" name="Picture 2" descr="http://sp.life123.com/bm.pix/history-of-card-games.s600x6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4149080"/>
            <a:ext cx="3446068" cy="22865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Text Box 7"/>
          <p:cNvSpPr txBox="1">
            <a:spLocks noChangeArrowheads="1"/>
          </p:cNvSpPr>
          <p:nvPr/>
        </p:nvSpPr>
        <p:spPr bwMode="auto">
          <a:xfrm>
            <a:off x="323850" y="188913"/>
            <a:ext cx="385073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3200" u="sng" dirty="0" smtClean="0">
                <a:solidFill>
                  <a:srgbClr val="4C9290"/>
                </a:solidFill>
              </a:rPr>
              <a:t>Choosing</a:t>
            </a:r>
            <a:r>
              <a:rPr lang="fr-FR" sz="3200" u="sng" dirty="0" smtClean="0">
                <a:solidFill>
                  <a:srgbClr val="4C9290"/>
                </a:solidFill>
              </a:rPr>
              <a:t> </a:t>
            </a:r>
            <a:r>
              <a:rPr lang="fr-FR" sz="3200" u="sng" dirty="0" err="1" smtClean="0">
                <a:solidFill>
                  <a:srgbClr val="4C9290"/>
                </a:solidFill>
              </a:rPr>
              <a:t>from</a:t>
            </a:r>
            <a:r>
              <a:rPr lang="fr-FR" sz="3200" u="sng" dirty="0" smtClean="0">
                <a:solidFill>
                  <a:srgbClr val="4C9290"/>
                </a:solidFill>
              </a:rPr>
              <a:t> a set</a:t>
            </a:r>
            <a:endParaRPr lang="fr-FR" sz="3200" u="sng" dirty="0">
              <a:solidFill>
                <a:srgbClr val="4C9290"/>
              </a:solidFill>
            </a:endParaRPr>
          </a:p>
        </p:txBody>
      </p:sp>
      <mc:AlternateContent xmlns:mc="http://schemas.openxmlformats.org/markup-compatibility/2006">
        <mc:Choice xmlns:a14="http://schemas.microsoft.com/office/drawing/2010/main" Requires="a14">
          <p:sp>
            <p:nvSpPr>
              <p:cNvPr id="3080" name="Text Box 8"/>
              <p:cNvSpPr txBox="1">
                <a:spLocks noChangeArrowheads="1"/>
              </p:cNvSpPr>
              <p:nvPr/>
            </p:nvSpPr>
            <p:spPr bwMode="auto">
              <a:xfrm>
                <a:off x="900113" y="1268413"/>
                <a:ext cx="7632700" cy="4319587"/>
              </a:xfrm>
              <a:prstGeom prst="rect">
                <a:avLst/>
              </a:prstGeom>
              <a:noFill/>
              <a:ln>
                <a:noFill/>
              </a:ln>
              <a:effectLst/>
              <a:extLst>
                <a:ext uri="{909E8E84-426E-40DD-AFC4-6F175D3DCCD1}">
                  <a14:hiddenFill>
                    <a:solidFill>
                      <a:schemeClr val="bg1">
                        <a:alpha val="80000"/>
                      </a:schemeClr>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lIns="180000" tIns="180000" rIns="180000" bIns="180000"/>
              <a:lstStyle/>
              <a:p>
                <a:pPr marL="342900" indent="-342900" algn="just">
                  <a:buFont typeface="Arial" pitchFamily="34" charset="0"/>
                  <a:buChar char="•"/>
                </a:pPr>
                <a:r>
                  <a:rPr lang="en-US" sz="2000" b="1" dirty="0" smtClean="0">
                    <a:solidFill>
                      <a:srgbClr val="4C9290"/>
                    </a:solidFill>
                    <a:latin typeface="Verdana" pitchFamily="34" charset="0"/>
                  </a:rPr>
                  <a:t>The symbol </a:t>
                </a:r>
                <a14:m>
                  <m:oMath xmlns:m="http://schemas.openxmlformats.org/officeDocument/2006/math">
                    <m:d>
                      <m:dPr>
                        <m:ctrlPr>
                          <a:rPr lang="en-US" sz="2000" b="1" i="1" smtClean="0">
                            <a:solidFill>
                              <a:srgbClr val="4C9290"/>
                            </a:solidFill>
                            <a:latin typeface="Cambria Math"/>
                          </a:rPr>
                        </m:ctrlPr>
                      </m:dPr>
                      <m:e>
                        <m:f>
                          <m:fPr>
                            <m:type m:val="noBar"/>
                            <m:ctrlPr>
                              <a:rPr lang="en-US" sz="2000" b="1" i="1" smtClean="0">
                                <a:solidFill>
                                  <a:srgbClr val="4C9290"/>
                                </a:solidFill>
                                <a:latin typeface="Cambria Math"/>
                              </a:rPr>
                            </m:ctrlPr>
                          </m:fPr>
                          <m:num>
                            <m:r>
                              <a:rPr lang="en-CA" sz="2000" b="1" i="1" smtClean="0">
                                <a:solidFill>
                                  <a:srgbClr val="4C9290"/>
                                </a:solidFill>
                                <a:latin typeface="Cambria Math"/>
                              </a:rPr>
                              <m:t>𝒏</m:t>
                            </m:r>
                          </m:num>
                          <m:den>
                            <m:r>
                              <a:rPr lang="en-CA" sz="2000" b="1" i="1" smtClean="0">
                                <a:solidFill>
                                  <a:srgbClr val="4C9290"/>
                                </a:solidFill>
                                <a:latin typeface="Cambria Math"/>
                              </a:rPr>
                              <m:t>𝒌</m:t>
                            </m:r>
                          </m:den>
                        </m:f>
                      </m:e>
                    </m:d>
                  </m:oMath>
                </a14:m>
                <a:r>
                  <a:rPr lang="en-US" sz="2000" b="1" dirty="0" smtClean="0">
                    <a:solidFill>
                      <a:srgbClr val="4C9290"/>
                    </a:solidFill>
                    <a:latin typeface="Verdana" pitchFamily="34" charset="0"/>
                  </a:rPr>
                  <a:t> denotes the number of ways there are to choose </a:t>
                </a:r>
                <a14:m>
                  <m:oMath xmlns:m="http://schemas.openxmlformats.org/officeDocument/2006/math">
                    <m:r>
                      <a:rPr lang="en-CA" sz="2000" b="1" i="1" smtClean="0">
                        <a:solidFill>
                          <a:srgbClr val="4C9290"/>
                        </a:solidFill>
                        <a:latin typeface="Cambria Math"/>
                      </a:rPr>
                      <m:t>𝒌</m:t>
                    </m:r>
                  </m:oMath>
                </a14:m>
                <a:r>
                  <a:rPr lang="en-US" sz="2000" b="1" dirty="0" smtClean="0">
                    <a:solidFill>
                      <a:srgbClr val="4C9290"/>
                    </a:solidFill>
                    <a:latin typeface="Verdana" pitchFamily="34" charset="0"/>
                  </a:rPr>
                  <a:t> </a:t>
                </a:r>
                <a:r>
                  <a:rPr lang="en-US" sz="2000" b="1" dirty="0" smtClean="0">
                    <a:solidFill>
                      <a:srgbClr val="4C9290"/>
                    </a:solidFill>
                    <a:latin typeface="Verdana" pitchFamily="34" charset="0"/>
                  </a:rPr>
                  <a:t>things out </a:t>
                </a:r>
                <a:r>
                  <a:rPr lang="en-US" sz="2000" b="1" dirty="0" smtClean="0">
                    <a:solidFill>
                      <a:srgbClr val="4C9290"/>
                    </a:solidFill>
                    <a:latin typeface="Verdana" pitchFamily="34" charset="0"/>
                  </a:rPr>
                  <a:t>of a set of </a:t>
                </a:r>
                <a14:m>
                  <m:oMath xmlns:m="http://schemas.openxmlformats.org/officeDocument/2006/math">
                    <m:r>
                      <a:rPr lang="en-CA" sz="2000" b="1" i="1" smtClean="0">
                        <a:solidFill>
                          <a:srgbClr val="4C9290"/>
                        </a:solidFill>
                        <a:latin typeface="Cambria Math"/>
                      </a:rPr>
                      <m:t>𝒏</m:t>
                    </m:r>
                  </m:oMath>
                </a14:m>
                <a:r>
                  <a:rPr lang="en-US" sz="2000" b="1" dirty="0" smtClean="0">
                    <a:solidFill>
                      <a:srgbClr val="4C9290"/>
                    </a:solidFill>
                    <a:latin typeface="Verdana" pitchFamily="34" charset="0"/>
                  </a:rPr>
                  <a:t> </a:t>
                </a:r>
                <a:r>
                  <a:rPr lang="en-US" sz="2000" b="1" dirty="0" smtClean="0">
                    <a:solidFill>
                      <a:srgbClr val="4C9290"/>
                    </a:solidFill>
                    <a:latin typeface="Verdana" pitchFamily="34" charset="0"/>
                  </a:rPr>
                  <a:t>things.</a:t>
                </a:r>
                <a:endParaRPr lang="en-US" sz="2000" b="1" dirty="0" smtClean="0">
                  <a:solidFill>
                    <a:srgbClr val="4C9290"/>
                  </a:solidFill>
                  <a:latin typeface="Verdana" pitchFamily="34" charset="0"/>
                </a:endParaRPr>
              </a:p>
              <a:p>
                <a:pPr algn="just"/>
                <a:endParaRPr lang="en-US" sz="2000" b="1" dirty="0" smtClean="0">
                  <a:solidFill>
                    <a:srgbClr val="4C9290"/>
                  </a:solidFill>
                  <a:latin typeface="Verdana" pitchFamily="34" charset="0"/>
                </a:endParaRPr>
              </a:p>
              <a:p>
                <a:pPr marL="342900" indent="-342900" algn="just">
                  <a:buFont typeface="Arial" pitchFamily="34" charset="0"/>
                  <a:buChar char="•"/>
                </a:pPr>
                <a14:m>
                  <m:oMath xmlns:m="http://schemas.openxmlformats.org/officeDocument/2006/math">
                    <m:d>
                      <m:dPr>
                        <m:ctrlPr>
                          <a:rPr lang="en-US" sz="2400" b="1" i="1" smtClean="0">
                            <a:solidFill>
                              <a:srgbClr val="4C9290"/>
                            </a:solidFill>
                            <a:latin typeface="Cambria Math"/>
                          </a:rPr>
                        </m:ctrlPr>
                      </m:dPr>
                      <m:e>
                        <m:f>
                          <m:fPr>
                            <m:type m:val="noBar"/>
                            <m:ctrlPr>
                              <a:rPr lang="en-US" sz="2400" b="1" i="1" smtClean="0">
                                <a:solidFill>
                                  <a:srgbClr val="4C9290"/>
                                </a:solidFill>
                                <a:latin typeface="Cambria Math"/>
                              </a:rPr>
                            </m:ctrlPr>
                          </m:fPr>
                          <m:num>
                            <m:r>
                              <a:rPr lang="en-CA" sz="2400" b="1" i="1" smtClean="0">
                                <a:solidFill>
                                  <a:srgbClr val="4C9290"/>
                                </a:solidFill>
                                <a:latin typeface="Cambria Math"/>
                              </a:rPr>
                              <m:t>𝒏</m:t>
                            </m:r>
                          </m:num>
                          <m:den>
                            <m:r>
                              <a:rPr lang="en-CA" sz="2400" b="1" i="1" smtClean="0">
                                <a:solidFill>
                                  <a:srgbClr val="4C9290"/>
                                </a:solidFill>
                                <a:latin typeface="Cambria Math"/>
                              </a:rPr>
                              <m:t>𝒌</m:t>
                            </m:r>
                          </m:den>
                        </m:f>
                      </m:e>
                    </m:d>
                    <m:r>
                      <a:rPr lang="en-CA" sz="2400" b="1" i="1" smtClean="0">
                        <a:solidFill>
                          <a:srgbClr val="4C9290"/>
                        </a:solidFill>
                        <a:latin typeface="Cambria Math"/>
                      </a:rPr>
                      <m:t>=</m:t>
                    </m:r>
                    <m:f>
                      <m:fPr>
                        <m:ctrlPr>
                          <a:rPr lang="en-CA" sz="2400" b="1" i="1" smtClean="0">
                            <a:solidFill>
                              <a:srgbClr val="4C9290"/>
                            </a:solidFill>
                            <a:latin typeface="Cambria Math"/>
                          </a:rPr>
                        </m:ctrlPr>
                      </m:fPr>
                      <m:num>
                        <m:r>
                          <a:rPr lang="en-CA" sz="2400" b="1" i="1" smtClean="0">
                            <a:solidFill>
                              <a:srgbClr val="4C9290"/>
                            </a:solidFill>
                            <a:latin typeface="Cambria Math"/>
                          </a:rPr>
                          <m:t>𝒏</m:t>
                        </m:r>
                        <m:r>
                          <a:rPr lang="en-CA" sz="2400" b="1" i="1" smtClean="0">
                            <a:solidFill>
                              <a:srgbClr val="4C9290"/>
                            </a:solidFill>
                            <a:latin typeface="Cambria Math"/>
                          </a:rPr>
                          <m:t>×</m:t>
                        </m:r>
                        <m:d>
                          <m:dPr>
                            <m:ctrlPr>
                              <a:rPr lang="en-CA" sz="2400" b="1" i="1" smtClean="0">
                                <a:solidFill>
                                  <a:srgbClr val="4C9290"/>
                                </a:solidFill>
                                <a:latin typeface="Cambria Math"/>
                              </a:rPr>
                            </m:ctrlPr>
                          </m:dPr>
                          <m:e>
                            <m:r>
                              <a:rPr lang="en-CA" sz="2400" b="1" i="1" smtClean="0">
                                <a:solidFill>
                                  <a:srgbClr val="4C9290"/>
                                </a:solidFill>
                                <a:latin typeface="Cambria Math"/>
                              </a:rPr>
                              <m:t>𝒏</m:t>
                            </m:r>
                            <m:r>
                              <a:rPr lang="en-CA" sz="2400" b="1" i="1" smtClean="0">
                                <a:solidFill>
                                  <a:srgbClr val="4C9290"/>
                                </a:solidFill>
                                <a:latin typeface="Cambria Math"/>
                              </a:rPr>
                              <m:t>−</m:t>
                            </m:r>
                            <m:r>
                              <a:rPr lang="en-CA" sz="2400" b="1" i="1" smtClean="0">
                                <a:solidFill>
                                  <a:srgbClr val="4C9290"/>
                                </a:solidFill>
                                <a:latin typeface="Cambria Math"/>
                              </a:rPr>
                              <m:t>𝟏</m:t>
                            </m:r>
                          </m:e>
                        </m:d>
                        <m:r>
                          <a:rPr lang="en-CA" sz="2400" b="1" i="1" smtClean="0">
                            <a:solidFill>
                              <a:srgbClr val="4C9290"/>
                            </a:solidFill>
                            <a:latin typeface="Cambria Math"/>
                          </a:rPr>
                          <m:t>×⋯×(</m:t>
                        </m:r>
                        <m:r>
                          <a:rPr lang="en-CA" sz="2400" b="1" i="1" smtClean="0">
                            <a:solidFill>
                              <a:srgbClr val="4C9290"/>
                            </a:solidFill>
                            <a:latin typeface="Cambria Math"/>
                          </a:rPr>
                          <m:t>𝒏</m:t>
                        </m:r>
                        <m:r>
                          <a:rPr lang="en-CA" sz="2400" b="1" i="1" smtClean="0">
                            <a:solidFill>
                              <a:srgbClr val="4C9290"/>
                            </a:solidFill>
                            <a:latin typeface="Cambria Math"/>
                          </a:rPr>
                          <m:t>−</m:t>
                        </m:r>
                        <m:r>
                          <a:rPr lang="en-CA" sz="2400" b="1" i="1" smtClean="0">
                            <a:solidFill>
                              <a:srgbClr val="4C9290"/>
                            </a:solidFill>
                            <a:latin typeface="Cambria Math"/>
                          </a:rPr>
                          <m:t>𝒌</m:t>
                        </m:r>
                        <m:r>
                          <a:rPr lang="en-CA" sz="2400" b="1" i="1" smtClean="0">
                            <a:solidFill>
                              <a:srgbClr val="4C9290"/>
                            </a:solidFill>
                            <a:latin typeface="Cambria Math"/>
                          </a:rPr>
                          <m:t>+</m:t>
                        </m:r>
                        <m:r>
                          <a:rPr lang="en-CA" sz="2400" b="1" i="1" smtClean="0">
                            <a:solidFill>
                              <a:srgbClr val="4C9290"/>
                            </a:solidFill>
                            <a:latin typeface="Cambria Math"/>
                          </a:rPr>
                          <m:t>𝟏</m:t>
                        </m:r>
                        <m:r>
                          <a:rPr lang="en-CA" sz="2400" b="1" i="1" smtClean="0">
                            <a:solidFill>
                              <a:srgbClr val="4C9290"/>
                            </a:solidFill>
                            <a:latin typeface="Cambria Math"/>
                          </a:rPr>
                          <m:t>)</m:t>
                        </m:r>
                      </m:num>
                      <m:den>
                        <m:r>
                          <a:rPr lang="en-CA" sz="2400" b="1" i="1" smtClean="0">
                            <a:solidFill>
                              <a:srgbClr val="4C9290"/>
                            </a:solidFill>
                            <a:latin typeface="Cambria Math"/>
                          </a:rPr>
                          <m:t>𝟏</m:t>
                        </m:r>
                        <m:r>
                          <a:rPr lang="en-CA" sz="2400" b="1" i="1" smtClean="0">
                            <a:solidFill>
                              <a:srgbClr val="4C9290"/>
                            </a:solidFill>
                            <a:latin typeface="Cambria Math"/>
                          </a:rPr>
                          <m:t>×</m:t>
                        </m:r>
                        <m:r>
                          <a:rPr lang="en-CA" sz="2400" b="1" i="1" smtClean="0">
                            <a:solidFill>
                              <a:srgbClr val="4C9290"/>
                            </a:solidFill>
                            <a:latin typeface="Cambria Math"/>
                          </a:rPr>
                          <m:t>𝟐</m:t>
                        </m:r>
                        <m:r>
                          <a:rPr lang="en-CA" sz="2400" b="1" i="1" smtClean="0">
                            <a:solidFill>
                              <a:srgbClr val="4C9290"/>
                            </a:solidFill>
                            <a:latin typeface="Cambria Math"/>
                          </a:rPr>
                          <m:t>×⋯×</m:t>
                        </m:r>
                        <m:r>
                          <a:rPr lang="en-CA" sz="2400" b="1" i="1" smtClean="0">
                            <a:solidFill>
                              <a:srgbClr val="4C9290"/>
                            </a:solidFill>
                            <a:latin typeface="Cambria Math"/>
                          </a:rPr>
                          <m:t>𝒌</m:t>
                        </m:r>
                      </m:den>
                    </m:f>
                  </m:oMath>
                </a14:m>
                <a:endParaRPr lang="en-US" sz="2400" b="1" dirty="0" smtClean="0">
                  <a:solidFill>
                    <a:srgbClr val="4C9290"/>
                  </a:solidFill>
                  <a:latin typeface="Verdana" pitchFamily="34" charset="0"/>
                </a:endParaRPr>
              </a:p>
              <a:p>
                <a:pPr marL="342900" indent="-342900" algn="just">
                  <a:buFont typeface="Arial" pitchFamily="34" charset="0"/>
                  <a:buChar char="•"/>
                </a:pPr>
                <a:endParaRPr lang="en-US" sz="2400" b="1" dirty="0">
                  <a:solidFill>
                    <a:srgbClr val="4C9290"/>
                  </a:solidFill>
                  <a:latin typeface="Verdana" pitchFamily="34" charset="0"/>
                </a:endParaRPr>
              </a:p>
              <a:p>
                <a:pPr marL="342900" indent="-342900" algn="just">
                  <a:buFont typeface="Arial" pitchFamily="34" charset="0"/>
                  <a:buChar char="•"/>
                </a:pPr>
                <a:r>
                  <a:rPr lang="en-US" sz="2000" b="1" dirty="0" smtClean="0">
                    <a:solidFill>
                      <a:srgbClr val="4C9290"/>
                    </a:solidFill>
                    <a:latin typeface="Verdana" pitchFamily="34" charset="0"/>
                  </a:rPr>
                  <a:t>For instance, there are </a:t>
                </a:r>
                <a14:m>
                  <m:oMath xmlns:m="http://schemas.openxmlformats.org/officeDocument/2006/math">
                    <m:d>
                      <m:dPr>
                        <m:ctrlPr>
                          <a:rPr lang="en-US" sz="2000" b="1" i="1" smtClean="0">
                            <a:solidFill>
                              <a:srgbClr val="4C9290"/>
                            </a:solidFill>
                            <a:latin typeface="Cambria Math"/>
                          </a:rPr>
                        </m:ctrlPr>
                      </m:dPr>
                      <m:e>
                        <m:f>
                          <m:fPr>
                            <m:type m:val="noBar"/>
                            <m:ctrlPr>
                              <a:rPr lang="en-US" sz="2000" b="1" i="1" smtClean="0">
                                <a:solidFill>
                                  <a:srgbClr val="4C9290"/>
                                </a:solidFill>
                                <a:latin typeface="Cambria Math"/>
                              </a:rPr>
                            </m:ctrlPr>
                          </m:fPr>
                          <m:num>
                            <m:r>
                              <a:rPr lang="en-CA" sz="2000" b="1" i="1" smtClean="0">
                                <a:solidFill>
                                  <a:srgbClr val="4C9290"/>
                                </a:solidFill>
                                <a:latin typeface="Cambria Math"/>
                              </a:rPr>
                              <m:t>𝟓</m:t>
                            </m:r>
                          </m:num>
                          <m:den>
                            <m:r>
                              <a:rPr lang="en-CA" sz="2000" b="1" i="1" smtClean="0">
                                <a:solidFill>
                                  <a:srgbClr val="4C9290"/>
                                </a:solidFill>
                                <a:latin typeface="Cambria Math"/>
                              </a:rPr>
                              <m:t>𝟐</m:t>
                            </m:r>
                          </m:den>
                        </m:f>
                      </m:e>
                    </m:d>
                    <m:r>
                      <a:rPr lang="en-CA" sz="2000" b="1" i="1" smtClean="0">
                        <a:solidFill>
                          <a:srgbClr val="4C9290"/>
                        </a:solidFill>
                        <a:latin typeface="Cambria Math"/>
                      </a:rPr>
                      <m:t>=</m:t>
                    </m:r>
                    <m:f>
                      <m:fPr>
                        <m:ctrlPr>
                          <a:rPr lang="en-CA" sz="2000" b="1" i="1" smtClean="0">
                            <a:solidFill>
                              <a:srgbClr val="4C9290"/>
                            </a:solidFill>
                            <a:latin typeface="Cambria Math"/>
                          </a:rPr>
                        </m:ctrlPr>
                      </m:fPr>
                      <m:num>
                        <m:r>
                          <a:rPr lang="en-CA" sz="2000" b="1" i="1" smtClean="0">
                            <a:solidFill>
                              <a:srgbClr val="4C9290"/>
                            </a:solidFill>
                            <a:latin typeface="Cambria Math"/>
                          </a:rPr>
                          <m:t>𝟓</m:t>
                        </m:r>
                        <m:r>
                          <a:rPr lang="en-CA" sz="2000" b="1" i="1" smtClean="0">
                            <a:solidFill>
                              <a:srgbClr val="4C9290"/>
                            </a:solidFill>
                            <a:latin typeface="Cambria Math"/>
                          </a:rPr>
                          <m:t>×</m:t>
                        </m:r>
                        <m:r>
                          <a:rPr lang="en-CA" sz="2000" b="1" i="1" smtClean="0">
                            <a:solidFill>
                              <a:srgbClr val="4C9290"/>
                            </a:solidFill>
                            <a:latin typeface="Cambria Math"/>
                          </a:rPr>
                          <m:t>𝟒</m:t>
                        </m:r>
                      </m:num>
                      <m:den>
                        <m:r>
                          <a:rPr lang="en-CA" sz="2000" b="1" i="1" smtClean="0">
                            <a:solidFill>
                              <a:srgbClr val="4C9290"/>
                            </a:solidFill>
                            <a:latin typeface="Cambria Math"/>
                          </a:rPr>
                          <m:t>𝟐</m:t>
                        </m:r>
                        <m:r>
                          <a:rPr lang="en-CA" sz="2000" b="1" i="1" smtClean="0">
                            <a:solidFill>
                              <a:srgbClr val="4C9290"/>
                            </a:solidFill>
                            <a:latin typeface="Cambria Math"/>
                          </a:rPr>
                          <m:t>×</m:t>
                        </m:r>
                        <m:r>
                          <a:rPr lang="en-CA" sz="2000" b="1" i="1" smtClean="0">
                            <a:solidFill>
                              <a:srgbClr val="4C9290"/>
                            </a:solidFill>
                            <a:latin typeface="Cambria Math"/>
                          </a:rPr>
                          <m:t>𝟏</m:t>
                        </m:r>
                      </m:den>
                    </m:f>
                    <m:r>
                      <a:rPr lang="en-CA" sz="2000" b="1" i="1" smtClean="0">
                        <a:solidFill>
                          <a:srgbClr val="4C9290"/>
                        </a:solidFill>
                        <a:latin typeface="Cambria Math"/>
                      </a:rPr>
                      <m:t>=</m:t>
                    </m:r>
                    <m:r>
                      <a:rPr lang="en-CA" sz="2000" b="1" i="1" smtClean="0">
                        <a:solidFill>
                          <a:srgbClr val="4C9290"/>
                        </a:solidFill>
                        <a:latin typeface="Cambria Math"/>
                      </a:rPr>
                      <m:t>𝟏𝟎</m:t>
                    </m:r>
                  </m:oMath>
                </a14:m>
                <a:r>
                  <a:rPr lang="en-US" sz="2000" b="1" dirty="0" smtClean="0">
                    <a:solidFill>
                      <a:srgbClr val="4C9290"/>
                    </a:solidFill>
                    <a:latin typeface="Verdana" pitchFamily="34" charset="0"/>
                  </a:rPr>
                  <a:t> ways to choose 2 </a:t>
                </a:r>
                <a:r>
                  <a:rPr lang="en-US" sz="2000" b="1" dirty="0" smtClean="0">
                    <a:solidFill>
                      <a:srgbClr val="4C9290"/>
                    </a:solidFill>
                    <a:latin typeface="Verdana" pitchFamily="34" charset="0"/>
                  </a:rPr>
                  <a:t>pumpkins out </a:t>
                </a:r>
                <a:r>
                  <a:rPr lang="en-US" sz="2000" b="1" dirty="0" smtClean="0">
                    <a:solidFill>
                      <a:srgbClr val="4C9290"/>
                    </a:solidFill>
                    <a:latin typeface="Verdana" pitchFamily="34" charset="0"/>
                  </a:rPr>
                  <a:t>of a set of 5 </a:t>
                </a:r>
                <a:r>
                  <a:rPr lang="en-US" sz="2000" b="1" dirty="0" smtClean="0">
                    <a:solidFill>
                      <a:srgbClr val="4C9290"/>
                    </a:solidFill>
                    <a:latin typeface="Verdana" pitchFamily="34" charset="0"/>
                  </a:rPr>
                  <a:t>pumpkins.</a:t>
                </a:r>
                <a:endParaRPr lang="en-US" sz="2000" b="1" dirty="0">
                  <a:solidFill>
                    <a:srgbClr val="4C9290"/>
                  </a:solidFill>
                  <a:latin typeface="Verdana" pitchFamily="34" charset="0"/>
                </a:endParaRPr>
              </a:p>
            </p:txBody>
          </p:sp>
        </mc:Choice>
        <mc:Fallback>
          <p:sp>
            <p:nvSpPr>
              <p:cNvPr id="3080" name="Text Box 8"/>
              <p:cNvSpPr txBox="1">
                <a:spLocks noRot="1" noChangeAspect="1" noMove="1" noResize="1" noEditPoints="1" noAdjustHandles="1" noChangeArrowheads="1" noChangeShapeType="1" noTextEdit="1"/>
              </p:cNvSpPr>
              <p:nvPr/>
            </p:nvSpPr>
            <p:spPr bwMode="auto">
              <a:xfrm>
                <a:off x="900113" y="1268413"/>
                <a:ext cx="7632700" cy="4319587"/>
              </a:xfrm>
              <a:prstGeom prst="rect">
                <a:avLst/>
              </a:prstGeom>
              <a:blipFill rotWithShape="1">
                <a:blip r:embed="rId2"/>
                <a:stretch>
                  <a:fillRect/>
                </a:stretch>
              </a:blipFill>
              <a:ln>
                <a:noFill/>
              </a:ln>
              <a:effectLst/>
              <a:extLst>
                <a:ext uri="{909E8E84-426E-40DD-AFC4-6F175D3DCCD1}">
                  <a14:hiddenFill xmlns:a14="http://schemas.microsoft.com/office/drawing/2010/main">
                    <a:solidFill>
                      <a:schemeClr val="bg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pic>
        <p:nvPicPr>
          <p:cNvPr id="1026" name="Picture 2" descr="http://www.963capitalfm.com/docs/web%20page%20images/pumpkin3.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0113" y="4769248"/>
            <a:ext cx="1968153" cy="1637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674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8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Text Box 7"/>
          <p:cNvSpPr txBox="1">
            <a:spLocks noChangeArrowheads="1"/>
          </p:cNvSpPr>
          <p:nvPr/>
        </p:nvSpPr>
        <p:spPr bwMode="auto">
          <a:xfrm>
            <a:off x="323850" y="188913"/>
            <a:ext cx="535755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3200" u="sng" dirty="0" smtClean="0">
                <a:solidFill>
                  <a:srgbClr val="4C9290"/>
                </a:solidFill>
              </a:rPr>
              <a:t>Inclusion Exclusion </a:t>
            </a:r>
            <a:r>
              <a:rPr lang="fr-FR" sz="3200" u="sng" dirty="0" err="1" smtClean="0">
                <a:solidFill>
                  <a:srgbClr val="4C9290"/>
                </a:solidFill>
              </a:rPr>
              <a:t>Principle</a:t>
            </a:r>
            <a:endParaRPr lang="fr-FR" sz="3200" u="sng" dirty="0">
              <a:solidFill>
                <a:srgbClr val="4C9290"/>
              </a:solidFill>
            </a:endParaRPr>
          </a:p>
        </p:txBody>
      </p:sp>
      <mc:AlternateContent xmlns:mc="http://schemas.openxmlformats.org/markup-compatibility/2006" xmlns:a14="http://schemas.microsoft.com/office/drawing/2010/main">
        <mc:Choice Requires="a14">
          <p:sp>
            <p:nvSpPr>
              <p:cNvPr id="3080" name="Text Box 8"/>
              <p:cNvSpPr txBox="1">
                <a:spLocks noChangeArrowheads="1"/>
              </p:cNvSpPr>
              <p:nvPr/>
            </p:nvSpPr>
            <p:spPr bwMode="auto">
              <a:xfrm>
                <a:off x="900113" y="1268413"/>
                <a:ext cx="7632700" cy="5040907"/>
              </a:xfrm>
              <a:prstGeom prst="rect">
                <a:avLst/>
              </a:prstGeom>
              <a:noFill/>
              <a:ln>
                <a:noFill/>
              </a:ln>
              <a:effectLst/>
              <a:extLst>
                <a:ext uri="{909E8E84-426E-40DD-AFC4-6F175D3DCCD1}">
                  <a14:hiddenFill>
                    <a:solidFill>
                      <a:schemeClr val="bg1">
                        <a:alpha val="80000"/>
                      </a:schemeClr>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lIns="180000" tIns="180000" rIns="180000" bIns="180000"/>
              <a:lstStyle/>
              <a:p>
                <a:pPr marL="342900" indent="-342900" algn="just">
                  <a:buFont typeface="Arial" pitchFamily="34" charset="0"/>
                  <a:buChar char="•"/>
                </a:pPr>
                <a:endParaRPr lang="en-US" sz="2000" b="1" dirty="0" smtClean="0">
                  <a:solidFill>
                    <a:srgbClr val="4C9290"/>
                  </a:solidFill>
                  <a:latin typeface="Verdana" pitchFamily="34" charset="0"/>
                </a:endParaRPr>
              </a:p>
              <a:p>
                <a:pPr marL="342900" indent="-342900" algn="just">
                  <a:buFont typeface="Arial" pitchFamily="34" charset="0"/>
                  <a:buChar char="•"/>
                </a:pPr>
                <a:endParaRPr lang="en-US" sz="2000" b="1" dirty="0">
                  <a:solidFill>
                    <a:srgbClr val="4C9290"/>
                  </a:solidFill>
                  <a:latin typeface="Verdana" pitchFamily="34" charset="0"/>
                </a:endParaRPr>
              </a:p>
              <a:p>
                <a:pPr marL="342900" indent="-342900" algn="just">
                  <a:buFont typeface="Arial" pitchFamily="34" charset="0"/>
                  <a:buChar char="•"/>
                </a:pPr>
                <a:endParaRPr lang="en-US" sz="2000" b="1" dirty="0" smtClean="0">
                  <a:solidFill>
                    <a:srgbClr val="4C9290"/>
                  </a:solidFill>
                  <a:latin typeface="Verdana" pitchFamily="34" charset="0"/>
                </a:endParaRPr>
              </a:p>
              <a:p>
                <a:pPr marL="342900" indent="-342900" algn="just">
                  <a:buFont typeface="Arial" pitchFamily="34" charset="0"/>
                  <a:buChar char="•"/>
                </a:pPr>
                <a:endParaRPr lang="en-US" sz="2000" b="1" dirty="0">
                  <a:solidFill>
                    <a:srgbClr val="4C9290"/>
                  </a:solidFill>
                  <a:latin typeface="Verdana" pitchFamily="34" charset="0"/>
                </a:endParaRPr>
              </a:p>
              <a:p>
                <a:pPr marL="342900" indent="-342900" algn="just">
                  <a:buFont typeface="Arial" pitchFamily="34" charset="0"/>
                  <a:buChar char="•"/>
                </a:pPr>
                <a:endParaRPr lang="en-US" sz="2000" b="1" dirty="0" smtClean="0">
                  <a:solidFill>
                    <a:srgbClr val="4C9290"/>
                  </a:solidFill>
                  <a:latin typeface="Verdana" pitchFamily="34" charset="0"/>
                </a:endParaRPr>
              </a:p>
              <a:p>
                <a:pPr algn="just"/>
                <a:endParaRPr lang="en-US" sz="2000" b="1" dirty="0" smtClean="0">
                  <a:solidFill>
                    <a:srgbClr val="4C9290"/>
                  </a:solidFill>
                  <a:latin typeface="Verdana" pitchFamily="34" charset="0"/>
                </a:endParaRPr>
              </a:p>
              <a:p>
                <a:pPr marL="342900" indent="-342900" algn="just">
                  <a:buFont typeface="Arial" pitchFamily="34" charset="0"/>
                  <a:buChar char="•"/>
                </a:pPr>
                <a:endParaRPr lang="en-US" sz="2000" b="1" dirty="0">
                  <a:solidFill>
                    <a:srgbClr val="4C9290"/>
                  </a:solidFill>
                  <a:latin typeface="Verdana" pitchFamily="34" charset="0"/>
                </a:endParaRPr>
              </a:p>
              <a:p>
                <a:pPr marL="342900" indent="-342900" algn="just">
                  <a:buFont typeface="Arial" pitchFamily="34" charset="0"/>
                  <a:buChar char="•"/>
                </a:pPr>
                <a:r>
                  <a:rPr lang="en-US" sz="2000" b="1" dirty="0" smtClean="0">
                    <a:solidFill>
                      <a:srgbClr val="4C9290"/>
                    </a:solidFill>
                    <a:latin typeface="Verdana" pitchFamily="34" charset="0"/>
                  </a:rPr>
                  <a:t>What if you need to count the number of things satisfying property A or B?</a:t>
                </a:r>
              </a:p>
              <a:p>
                <a:pPr marL="342900" indent="-342900" algn="just">
                  <a:buFont typeface="Arial" pitchFamily="34" charset="0"/>
                  <a:buChar char="•"/>
                </a:pPr>
                <a:endParaRPr lang="en-US" sz="2000" b="1" dirty="0">
                  <a:solidFill>
                    <a:srgbClr val="4C9290"/>
                  </a:solidFill>
                  <a:latin typeface="Verdana" pitchFamily="34" charset="0"/>
                </a:endParaRPr>
              </a:p>
              <a:p>
                <a:pPr marL="342900" indent="-342900" algn="just">
                  <a:buFont typeface="Arial" pitchFamily="34" charset="0"/>
                  <a:buChar char="•"/>
                </a:pPr>
                <a:r>
                  <a:rPr lang="en-US" sz="2000" b="1" dirty="0" smtClean="0">
                    <a:solidFill>
                      <a:srgbClr val="4C9290"/>
                    </a:solidFill>
                    <a:latin typeface="Verdana" pitchFamily="34" charset="0"/>
                  </a:rPr>
                  <a:t>If you just add up the number of things of property A and of property B, you might </a:t>
                </a:r>
                <a:r>
                  <a:rPr lang="en-US" sz="2000" b="1" dirty="0" err="1" smtClean="0">
                    <a:solidFill>
                      <a:srgbClr val="4C9290"/>
                    </a:solidFill>
                    <a:latin typeface="Verdana" pitchFamily="34" charset="0"/>
                  </a:rPr>
                  <a:t>overcount</a:t>
                </a:r>
                <a:r>
                  <a:rPr lang="en-US" sz="2000" b="1" dirty="0" smtClean="0">
                    <a:solidFill>
                      <a:srgbClr val="4C9290"/>
                    </a:solidFill>
                    <a:latin typeface="Verdana" pitchFamily="34" charset="0"/>
                  </a:rPr>
                  <a:t>.</a:t>
                </a:r>
              </a:p>
              <a:p>
                <a:pPr marL="342900" indent="-342900" algn="just">
                  <a:buFont typeface="Arial" pitchFamily="34" charset="0"/>
                  <a:buChar char="•"/>
                </a:pPr>
                <a:endParaRPr lang="en-US" sz="2000" b="1" dirty="0">
                  <a:solidFill>
                    <a:srgbClr val="4C9290"/>
                  </a:solidFill>
                  <a:latin typeface="Verdana" pitchFamily="34" charset="0"/>
                </a:endParaRPr>
              </a:p>
              <a:p>
                <a:pPr marL="342900" indent="-342900" algn="just">
                  <a:buFont typeface="Arial" pitchFamily="34" charset="0"/>
                  <a:buChar char="•"/>
                </a:pPr>
                <a14:m>
                  <m:oMath xmlns:m="http://schemas.openxmlformats.org/officeDocument/2006/math">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𝑨</m:t>
                        </m:r>
                        <m:r>
                          <a:rPr lang="en-CA" sz="2000" b="1" i="1" smtClean="0">
                            <a:solidFill>
                              <a:srgbClr val="4C9290"/>
                            </a:solidFill>
                            <a:latin typeface="Cambria Math"/>
                          </a:rPr>
                          <m:t> </m:t>
                        </m:r>
                        <m:r>
                          <a:rPr lang="en-CA" sz="2000" b="1" i="1" smtClean="0">
                            <a:solidFill>
                              <a:srgbClr val="4C9290"/>
                            </a:solidFill>
                            <a:latin typeface="Cambria Math"/>
                          </a:rPr>
                          <m:t>𝒐𝒓</m:t>
                        </m:r>
                        <m:r>
                          <a:rPr lang="en-CA" sz="2000" b="1" i="1" smtClean="0">
                            <a:solidFill>
                              <a:srgbClr val="4C9290"/>
                            </a:solidFill>
                            <a:latin typeface="Cambria Math"/>
                          </a:rPr>
                          <m:t> </m:t>
                        </m:r>
                        <m:r>
                          <a:rPr lang="en-CA" sz="2000" b="1" i="1" smtClean="0">
                            <a:solidFill>
                              <a:srgbClr val="4C9290"/>
                            </a:solidFill>
                            <a:latin typeface="Cambria Math"/>
                          </a:rPr>
                          <m:t>𝑩</m:t>
                        </m:r>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𝑨</m:t>
                        </m:r>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𝑩</m:t>
                        </m:r>
                      </m:e>
                    </m:d>
                    <m:r>
                      <a:rPr lang="en-CA" sz="2000" b="1" i="1" smtClean="0">
                        <a:solidFill>
                          <a:srgbClr val="4C9290"/>
                        </a:solidFill>
                        <a:latin typeface="Cambria Math"/>
                      </a:rPr>
                      <m:t>−</m:t>
                    </m:r>
                    <m:r>
                      <a:rPr lang="en-CA" sz="2000" b="1" i="1" smtClean="0">
                        <a:solidFill>
                          <a:srgbClr val="4C9290"/>
                        </a:solidFill>
                        <a:latin typeface="Cambria Math"/>
                      </a:rPr>
                      <m:t>𝑷</m:t>
                    </m:r>
                    <m:r>
                      <a:rPr lang="en-CA" sz="2000" b="1" i="1" smtClean="0">
                        <a:solidFill>
                          <a:srgbClr val="4C9290"/>
                        </a:solidFill>
                        <a:latin typeface="Cambria Math"/>
                      </a:rPr>
                      <m:t>(</m:t>
                    </m:r>
                    <m:r>
                      <a:rPr lang="en-CA" sz="2000" b="1" i="1" smtClean="0">
                        <a:solidFill>
                          <a:srgbClr val="4C9290"/>
                        </a:solidFill>
                        <a:latin typeface="Cambria Math"/>
                      </a:rPr>
                      <m:t>𝑨</m:t>
                    </m:r>
                    <m:r>
                      <a:rPr lang="en-CA" sz="2000" b="1" i="1" smtClean="0">
                        <a:solidFill>
                          <a:srgbClr val="4C9290"/>
                        </a:solidFill>
                        <a:latin typeface="Cambria Math"/>
                      </a:rPr>
                      <m:t> </m:t>
                    </m:r>
                    <m:r>
                      <a:rPr lang="en-CA" sz="2000" b="1" i="1" smtClean="0">
                        <a:solidFill>
                          <a:srgbClr val="4C9290"/>
                        </a:solidFill>
                        <a:latin typeface="Cambria Math"/>
                      </a:rPr>
                      <m:t>𝒂𝒏𝒅</m:t>
                    </m:r>
                    <m:r>
                      <a:rPr lang="en-CA" sz="2000" b="1" i="1" smtClean="0">
                        <a:solidFill>
                          <a:srgbClr val="4C9290"/>
                        </a:solidFill>
                        <a:latin typeface="Cambria Math"/>
                      </a:rPr>
                      <m:t> </m:t>
                    </m:r>
                    <m:r>
                      <a:rPr lang="en-CA" sz="2000" b="1" i="1" smtClean="0">
                        <a:solidFill>
                          <a:srgbClr val="4C9290"/>
                        </a:solidFill>
                        <a:latin typeface="Cambria Math"/>
                      </a:rPr>
                      <m:t>𝑩</m:t>
                    </m:r>
                    <m:r>
                      <a:rPr lang="en-CA" sz="2000" b="1" i="1" smtClean="0">
                        <a:solidFill>
                          <a:srgbClr val="4C9290"/>
                        </a:solidFill>
                        <a:latin typeface="Cambria Math"/>
                      </a:rPr>
                      <m:t>)</m:t>
                    </m:r>
                  </m:oMath>
                </a14:m>
                <a:endParaRPr lang="en-US" sz="2000" b="1" dirty="0">
                  <a:solidFill>
                    <a:srgbClr val="4C9290"/>
                  </a:solidFill>
                  <a:latin typeface="Verdana" pitchFamily="34" charset="0"/>
                </a:endParaRPr>
              </a:p>
            </p:txBody>
          </p:sp>
        </mc:Choice>
        <mc:Fallback xmlns="">
          <p:sp>
            <p:nvSpPr>
              <p:cNvPr id="3080" name="Text Box 8"/>
              <p:cNvSpPr txBox="1">
                <a:spLocks noRot="1" noChangeAspect="1" noMove="1" noResize="1" noEditPoints="1" noAdjustHandles="1" noChangeArrowheads="1" noChangeShapeType="1" noTextEdit="1"/>
              </p:cNvSpPr>
              <p:nvPr/>
            </p:nvSpPr>
            <p:spPr bwMode="auto">
              <a:xfrm>
                <a:off x="900113" y="1268413"/>
                <a:ext cx="7632700" cy="5040907"/>
              </a:xfrm>
              <a:prstGeom prst="rect">
                <a:avLst/>
              </a:prstGeom>
              <a:blipFill rotWithShape="1">
                <a:blip r:embed="rId2"/>
                <a:stretch>
                  <a:fillRect/>
                </a:stretch>
              </a:blipFill>
              <a:ln>
                <a:noFill/>
              </a:ln>
              <a:effectLst/>
              <a:extLst>
                <a:ext uri="{909E8E84-426E-40DD-AFC4-6F175D3DCCD1}">
                  <a14:hiddenFill xmlns:a14="http://schemas.microsoft.com/office/drawing/2010/main">
                    <a:solidFill>
                      <a:schemeClr val="bg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CA">
                    <a:noFill/>
                  </a:rPr>
                  <a:t> </a:t>
                </a:r>
              </a:p>
            </p:txBody>
          </p:sp>
        </mc:Fallback>
      </mc:AlternateContent>
      <p:pic>
        <p:nvPicPr>
          <p:cNvPr id="1026" name="Picture 2" descr="double-circl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0299" y="1268411"/>
            <a:ext cx="3360913" cy="216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34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80">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Text Box 7"/>
          <p:cNvSpPr txBox="1">
            <a:spLocks noChangeArrowheads="1"/>
          </p:cNvSpPr>
          <p:nvPr/>
        </p:nvSpPr>
        <p:spPr bwMode="auto">
          <a:xfrm>
            <a:off x="323850" y="188913"/>
            <a:ext cx="535755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3200" u="sng" dirty="0" smtClean="0">
                <a:solidFill>
                  <a:srgbClr val="4C9290"/>
                </a:solidFill>
              </a:rPr>
              <a:t>Inclusion Exclusion </a:t>
            </a:r>
            <a:r>
              <a:rPr lang="fr-FR" sz="3200" u="sng" dirty="0" err="1" smtClean="0">
                <a:solidFill>
                  <a:srgbClr val="4C9290"/>
                </a:solidFill>
              </a:rPr>
              <a:t>Principle</a:t>
            </a:r>
            <a:endParaRPr lang="fr-FR" sz="3200" u="sng" dirty="0">
              <a:solidFill>
                <a:srgbClr val="4C9290"/>
              </a:solidFill>
            </a:endParaRPr>
          </a:p>
        </p:txBody>
      </p:sp>
      <mc:AlternateContent xmlns:mc="http://schemas.openxmlformats.org/markup-compatibility/2006" xmlns:a14="http://schemas.microsoft.com/office/drawing/2010/main">
        <mc:Choice Requires="a14">
          <p:sp>
            <p:nvSpPr>
              <p:cNvPr id="3080" name="Text Box 8"/>
              <p:cNvSpPr txBox="1">
                <a:spLocks noChangeArrowheads="1"/>
              </p:cNvSpPr>
              <p:nvPr/>
            </p:nvSpPr>
            <p:spPr bwMode="auto">
              <a:xfrm>
                <a:off x="900113" y="1268413"/>
                <a:ext cx="7632700" cy="5040907"/>
              </a:xfrm>
              <a:prstGeom prst="rect">
                <a:avLst/>
              </a:prstGeom>
              <a:noFill/>
              <a:ln>
                <a:noFill/>
              </a:ln>
              <a:effectLst/>
              <a:extLst>
                <a:ext uri="{909E8E84-426E-40DD-AFC4-6F175D3DCCD1}">
                  <a14:hiddenFill>
                    <a:solidFill>
                      <a:schemeClr val="bg1">
                        <a:alpha val="80000"/>
                      </a:schemeClr>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lIns="180000" tIns="180000" rIns="180000" bIns="180000"/>
              <a:lstStyle/>
              <a:p>
                <a:pPr marL="342900" indent="-342900" algn="just">
                  <a:buFont typeface="Arial" pitchFamily="34" charset="0"/>
                  <a:buChar char="•"/>
                </a:pPr>
                <a:r>
                  <a:rPr lang="en-US" sz="2000" b="1" dirty="0" smtClean="0">
                    <a:solidFill>
                      <a:srgbClr val="4C9290"/>
                    </a:solidFill>
                    <a:latin typeface="Verdana" pitchFamily="34" charset="0"/>
                  </a:rPr>
                  <a:t>What if you want to count things that satisfy at least one of any of the properties A, B, or C?</a:t>
                </a:r>
              </a:p>
              <a:p>
                <a:pPr marL="342900" indent="-342900" algn="just">
                  <a:buFont typeface="Arial" pitchFamily="34" charset="0"/>
                  <a:buChar char="•"/>
                </a:pPr>
                <a:endParaRPr lang="en-US" sz="2000" b="1" dirty="0">
                  <a:solidFill>
                    <a:srgbClr val="4C9290"/>
                  </a:solidFill>
                  <a:latin typeface="Verdana" pitchFamily="34" charset="0"/>
                </a:endParaRPr>
              </a:p>
              <a:p>
                <a:pPr marL="342900" indent="-342900" algn="just">
                  <a:buFont typeface="Arial" pitchFamily="34" charset="0"/>
                  <a:buChar char="•"/>
                </a:pPr>
                <a:endParaRPr lang="en-US" sz="2000" b="1" dirty="0" smtClean="0">
                  <a:solidFill>
                    <a:srgbClr val="4C9290"/>
                  </a:solidFill>
                  <a:latin typeface="Verdana" pitchFamily="34" charset="0"/>
                </a:endParaRPr>
              </a:p>
              <a:p>
                <a:pPr marL="342900" indent="-342900" algn="just">
                  <a:buFont typeface="Arial" pitchFamily="34" charset="0"/>
                  <a:buChar char="•"/>
                </a:pPr>
                <a:endParaRPr lang="en-US" sz="2000" b="1" dirty="0">
                  <a:solidFill>
                    <a:srgbClr val="4C9290"/>
                  </a:solidFill>
                  <a:latin typeface="Verdana" pitchFamily="34" charset="0"/>
                </a:endParaRPr>
              </a:p>
              <a:p>
                <a:pPr marL="342900" indent="-342900" algn="just">
                  <a:buFont typeface="Arial" pitchFamily="34" charset="0"/>
                  <a:buChar char="•"/>
                </a:pPr>
                <a:endParaRPr lang="en-US" sz="2000" b="1" dirty="0" smtClean="0">
                  <a:solidFill>
                    <a:srgbClr val="4C9290"/>
                  </a:solidFill>
                  <a:latin typeface="Verdana" pitchFamily="34" charset="0"/>
                </a:endParaRPr>
              </a:p>
              <a:p>
                <a:pPr marL="342900" indent="-342900" algn="just">
                  <a:buFont typeface="Arial" pitchFamily="34" charset="0"/>
                  <a:buChar char="•"/>
                </a:pPr>
                <a:endParaRPr lang="en-US" sz="2000" b="1" dirty="0">
                  <a:solidFill>
                    <a:srgbClr val="4C9290"/>
                  </a:solidFill>
                  <a:latin typeface="Verdana" pitchFamily="34" charset="0"/>
                </a:endParaRPr>
              </a:p>
              <a:p>
                <a:pPr marL="342900" indent="-342900" algn="just">
                  <a:buFont typeface="Arial" pitchFamily="34" charset="0"/>
                  <a:buChar char="•"/>
                </a:pPr>
                <a:endParaRPr lang="en-US" sz="2000" b="1" dirty="0" smtClean="0">
                  <a:solidFill>
                    <a:srgbClr val="4C9290"/>
                  </a:solidFill>
                  <a:latin typeface="Verdana" pitchFamily="34" charset="0"/>
                </a:endParaRPr>
              </a:p>
              <a:p>
                <a:pPr marL="342900" indent="-342900" algn="just">
                  <a:buFont typeface="Arial" pitchFamily="34" charset="0"/>
                  <a:buChar char="•"/>
                </a:pPr>
                <a:endParaRPr lang="en-US" sz="2000" b="1" dirty="0">
                  <a:solidFill>
                    <a:srgbClr val="4C9290"/>
                  </a:solidFill>
                  <a:latin typeface="Verdana" pitchFamily="34" charset="0"/>
                </a:endParaRPr>
              </a:p>
              <a:p>
                <a:pPr marL="342900" indent="-342900" algn="just">
                  <a:buFont typeface="Arial" pitchFamily="34" charset="0"/>
                  <a:buChar char="•"/>
                </a:pPr>
                <a14:m>
                  <m:oMath xmlns:m="http://schemas.openxmlformats.org/officeDocument/2006/math">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𝑨</m:t>
                        </m:r>
                        <m:r>
                          <a:rPr lang="en-CA" sz="2000" b="1" i="1" smtClean="0">
                            <a:solidFill>
                              <a:srgbClr val="4C9290"/>
                            </a:solidFill>
                            <a:latin typeface="Cambria Math"/>
                          </a:rPr>
                          <m:t> </m:t>
                        </m:r>
                        <m:r>
                          <a:rPr lang="en-CA" sz="2000" b="1" i="1" smtClean="0">
                            <a:solidFill>
                              <a:srgbClr val="4C9290"/>
                            </a:solidFill>
                            <a:latin typeface="Cambria Math"/>
                          </a:rPr>
                          <m:t>𝒐𝒓</m:t>
                        </m:r>
                        <m:r>
                          <a:rPr lang="en-CA" sz="2000" b="1" i="1" smtClean="0">
                            <a:solidFill>
                              <a:srgbClr val="4C9290"/>
                            </a:solidFill>
                            <a:latin typeface="Cambria Math"/>
                          </a:rPr>
                          <m:t> </m:t>
                        </m:r>
                        <m:r>
                          <a:rPr lang="en-CA" sz="2000" b="1" i="1" smtClean="0">
                            <a:solidFill>
                              <a:srgbClr val="4C9290"/>
                            </a:solidFill>
                            <a:latin typeface="Cambria Math"/>
                          </a:rPr>
                          <m:t>𝑩</m:t>
                        </m:r>
                        <m:r>
                          <a:rPr lang="en-CA" sz="2000" b="1" i="1" smtClean="0">
                            <a:solidFill>
                              <a:srgbClr val="4C9290"/>
                            </a:solidFill>
                            <a:latin typeface="Cambria Math"/>
                          </a:rPr>
                          <m:t> </m:t>
                        </m:r>
                        <m:r>
                          <a:rPr lang="en-CA" sz="2000" b="1" i="1" smtClean="0">
                            <a:solidFill>
                              <a:srgbClr val="4C9290"/>
                            </a:solidFill>
                            <a:latin typeface="Cambria Math"/>
                          </a:rPr>
                          <m:t>𝒐𝒓</m:t>
                        </m:r>
                        <m:r>
                          <a:rPr lang="en-CA" sz="2000" b="1" i="1" smtClean="0">
                            <a:solidFill>
                              <a:srgbClr val="4C9290"/>
                            </a:solidFill>
                            <a:latin typeface="Cambria Math"/>
                          </a:rPr>
                          <m:t> </m:t>
                        </m:r>
                        <m:r>
                          <a:rPr lang="en-CA" sz="2000" b="1" i="1" smtClean="0">
                            <a:solidFill>
                              <a:srgbClr val="4C9290"/>
                            </a:solidFill>
                            <a:latin typeface="Cambria Math"/>
                          </a:rPr>
                          <m:t>𝑪</m:t>
                        </m:r>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𝑨</m:t>
                        </m:r>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𝑩</m:t>
                        </m:r>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𝑪</m:t>
                        </m:r>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𝑨</m:t>
                        </m:r>
                        <m:r>
                          <a:rPr lang="en-CA" sz="2000" b="1" i="1" smtClean="0">
                            <a:solidFill>
                              <a:srgbClr val="4C9290"/>
                            </a:solidFill>
                            <a:latin typeface="Cambria Math"/>
                          </a:rPr>
                          <m:t> </m:t>
                        </m:r>
                        <m:r>
                          <a:rPr lang="en-CA" sz="2000" b="1" i="1" smtClean="0">
                            <a:solidFill>
                              <a:srgbClr val="4C9290"/>
                            </a:solidFill>
                            <a:latin typeface="Cambria Math"/>
                          </a:rPr>
                          <m:t>𝒂𝒏𝒅</m:t>
                        </m:r>
                        <m:r>
                          <a:rPr lang="en-CA" sz="2000" b="1" i="1" smtClean="0">
                            <a:solidFill>
                              <a:srgbClr val="4C9290"/>
                            </a:solidFill>
                            <a:latin typeface="Cambria Math"/>
                          </a:rPr>
                          <m:t> </m:t>
                        </m:r>
                        <m:r>
                          <a:rPr lang="en-CA" sz="2000" b="1" i="1" smtClean="0">
                            <a:solidFill>
                              <a:srgbClr val="4C9290"/>
                            </a:solidFill>
                            <a:latin typeface="Cambria Math"/>
                          </a:rPr>
                          <m:t>𝑩</m:t>
                        </m:r>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𝑩</m:t>
                        </m:r>
                        <m:r>
                          <a:rPr lang="en-CA" sz="2000" b="1" i="1" smtClean="0">
                            <a:solidFill>
                              <a:srgbClr val="4C9290"/>
                            </a:solidFill>
                            <a:latin typeface="Cambria Math"/>
                          </a:rPr>
                          <m:t> </m:t>
                        </m:r>
                        <m:r>
                          <a:rPr lang="en-CA" sz="2000" b="1" i="1" smtClean="0">
                            <a:solidFill>
                              <a:srgbClr val="4C9290"/>
                            </a:solidFill>
                            <a:latin typeface="Cambria Math"/>
                          </a:rPr>
                          <m:t>𝒂𝒏𝒅</m:t>
                        </m:r>
                        <m:r>
                          <a:rPr lang="en-CA" sz="2000" b="1" i="1" smtClean="0">
                            <a:solidFill>
                              <a:srgbClr val="4C9290"/>
                            </a:solidFill>
                            <a:latin typeface="Cambria Math"/>
                          </a:rPr>
                          <m:t> </m:t>
                        </m:r>
                        <m:r>
                          <a:rPr lang="en-CA" sz="2000" b="1" i="1" smtClean="0">
                            <a:solidFill>
                              <a:srgbClr val="4C9290"/>
                            </a:solidFill>
                            <a:latin typeface="Cambria Math"/>
                          </a:rPr>
                          <m:t>𝑪</m:t>
                        </m:r>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r>
                          <a:rPr lang="en-CA" sz="2000" b="1" i="1" smtClean="0">
                            <a:solidFill>
                              <a:srgbClr val="4C9290"/>
                            </a:solidFill>
                            <a:latin typeface="Cambria Math"/>
                          </a:rPr>
                          <m:t>𝑨</m:t>
                        </m:r>
                        <m:r>
                          <a:rPr lang="en-CA" sz="2000" b="1" i="1" smtClean="0">
                            <a:solidFill>
                              <a:srgbClr val="4C9290"/>
                            </a:solidFill>
                            <a:latin typeface="Cambria Math"/>
                          </a:rPr>
                          <m:t> </m:t>
                        </m:r>
                        <m:r>
                          <a:rPr lang="en-CA" sz="2000" b="1" i="1" smtClean="0">
                            <a:solidFill>
                              <a:srgbClr val="4C9290"/>
                            </a:solidFill>
                            <a:latin typeface="Cambria Math"/>
                          </a:rPr>
                          <m:t>𝒂𝒏𝒅</m:t>
                        </m:r>
                        <m:r>
                          <a:rPr lang="en-CA" sz="2000" b="1" i="1" smtClean="0">
                            <a:solidFill>
                              <a:srgbClr val="4C9290"/>
                            </a:solidFill>
                            <a:latin typeface="Cambria Math"/>
                          </a:rPr>
                          <m:t> </m:t>
                        </m:r>
                        <m:r>
                          <a:rPr lang="en-CA" sz="2000" b="1" i="1" smtClean="0">
                            <a:solidFill>
                              <a:srgbClr val="4C9290"/>
                            </a:solidFill>
                            <a:latin typeface="Cambria Math"/>
                          </a:rPr>
                          <m:t>𝑪</m:t>
                        </m:r>
                      </m:e>
                    </m:d>
                    <m:r>
                      <a:rPr lang="en-CA" sz="2000" b="1" i="1" smtClean="0">
                        <a:solidFill>
                          <a:srgbClr val="4C9290"/>
                        </a:solidFill>
                        <a:latin typeface="Cambria Math"/>
                      </a:rPr>
                      <m:t>+</m:t>
                    </m:r>
                    <m:r>
                      <a:rPr lang="en-CA" sz="2000" b="1" i="1" smtClean="0">
                        <a:solidFill>
                          <a:srgbClr val="4C9290"/>
                        </a:solidFill>
                        <a:latin typeface="Cambria Math"/>
                      </a:rPr>
                      <m:t>𝑷</m:t>
                    </m:r>
                    <m:r>
                      <a:rPr lang="en-CA" sz="2000" b="1" i="1" smtClean="0">
                        <a:solidFill>
                          <a:srgbClr val="4C9290"/>
                        </a:solidFill>
                        <a:latin typeface="Cambria Math"/>
                      </a:rPr>
                      <m:t>(</m:t>
                    </m:r>
                    <m:r>
                      <a:rPr lang="en-CA" sz="2000" b="1" i="1" smtClean="0">
                        <a:solidFill>
                          <a:srgbClr val="4C9290"/>
                        </a:solidFill>
                        <a:latin typeface="Cambria Math"/>
                      </a:rPr>
                      <m:t>𝑨</m:t>
                    </m:r>
                    <m:r>
                      <a:rPr lang="en-CA" sz="2000" b="1" i="1" smtClean="0">
                        <a:solidFill>
                          <a:srgbClr val="4C9290"/>
                        </a:solidFill>
                        <a:latin typeface="Cambria Math"/>
                      </a:rPr>
                      <m:t> </m:t>
                    </m:r>
                    <m:r>
                      <a:rPr lang="en-CA" sz="2000" b="1" i="1" smtClean="0">
                        <a:solidFill>
                          <a:srgbClr val="4C9290"/>
                        </a:solidFill>
                        <a:latin typeface="Cambria Math"/>
                      </a:rPr>
                      <m:t>𝒂𝒏𝒅</m:t>
                    </m:r>
                    <m:r>
                      <a:rPr lang="en-CA" sz="2000" b="1" i="1" smtClean="0">
                        <a:solidFill>
                          <a:srgbClr val="4C9290"/>
                        </a:solidFill>
                        <a:latin typeface="Cambria Math"/>
                      </a:rPr>
                      <m:t> </m:t>
                    </m:r>
                    <m:r>
                      <a:rPr lang="en-CA" sz="2000" b="1" i="1" smtClean="0">
                        <a:solidFill>
                          <a:srgbClr val="4C9290"/>
                        </a:solidFill>
                        <a:latin typeface="Cambria Math"/>
                      </a:rPr>
                      <m:t>𝑩</m:t>
                    </m:r>
                    <m:r>
                      <a:rPr lang="en-CA" sz="2000" b="1" i="1" smtClean="0">
                        <a:solidFill>
                          <a:srgbClr val="4C9290"/>
                        </a:solidFill>
                        <a:latin typeface="Cambria Math"/>
                      </a:rPr>
                      <m:t> </m:t>
                    </m:r>
                    <m:r>
                      <a:rPr lang="en-CA" sz="2000" b="1" i="1" smtClean="0">
                        <a:solidFill>
                          <a:srgbClr val="4C9290"/>
                        </a:solidFill>
                        <a:latin typeface="Cambria Math"/>
                      </a:rPr>
                      <m:t>𝒂𝒏𝒅</m:t>
                    </m:r>
                    <m:r>
                      <a:rPr lang="en-CA" sz="2000" b="1" i="1" smtClean="0">
                        <a:solidFill>
                          <a:srgbClr val="4C9290"/>
                        </a:solidFill>
                        <a:latin typeface="Cambria Math"/>
                      </a:rPr>
                      <m:t> </m:t>
                    </m:r>
                    <m:r>
                      <a:rPr lang="en-CA" sz="2000" b="1" i="1" smtClean="0">
                        <a:solidFill>
                          <a:srgbClr val="4C9290"/>
                        </a:solidFill>
                        <a:latin typeface="Cambria Math"/>
                      </a:rPr>
                      <m:t>𝑪</m:t>
                    </m:r>
                    <m:r>
                      <a:rPr lang="en-CA" sz="2000" b="1" i="1" smtClean="0">
                        <a:solidFill>
                          <a:srgbClr val="4C9290"/>
                        </a:solidFill>
                        <a:latin typeface="Cambria Math"/>
                      </a:rPr>
                      <m:t>)</m:t>
                    </m:r>
                  </m:oMath>
                </a14:m>
                <a:endParaRPr lang="en-US" sz="2000" b="1" dirty="0">
                  <a:solidFill>
                    <a:srgbClr val="4C9290"/>
                  </a:solidFill>
                  <a:latin typeface="Verdana" pitchFamily="34" charset="0"/>
                </a:endParaRPr>
              </a:p>
            </p:txBody>
          </p:sp>
        </mc:Choice>
        <mc:Fallback xmlns="">
          <p:sp>
            <p:nvSpPr>
              <p:cNvPr id="3080" name="Text Box 8"/>
              <p:cNvSpPr txBox="1">
                <a:spLocks noRot="1" noChangeAspect="1" noMove="1" noResize="1" noEditPoints="1" noAdjustHandles="1" noChangeArrowheads="1" noChangeShapeType="1" noTextEdit="1"/>
              </p:cNvSpPr>
              <p:nvPr/>
            </p:nvSpPr>
            <p:spPr bwMode="auto">
              <a:xfrm>
                <a:off x="900113" y="1268413"/>
                <a:ext cx="7632700" cy="5040907"/>
              </a:xfrm>
              <a:prstGeom prst="rect">
                <a:avLst/>
              </a:prstGeom>
              <a:blipFill rotWithShape="1">
                <a:blip r:embed="rId2"/>
                <a:stretch>
                  <a:fillRect/>
                </a:stretch>
              </a:blipFill>
              <a:ln>
                <a:noFill/>
              </a:ln>
              <a:effectLst/>
              <a:extLst>
                <a:ext uri="{909E8E84-426E-40DD-AFC4-6F175D3DCCD1}">
                  <a14:hiddenFill xmlns:a14="http://schemas.microsoft.com/office/drawing/2010/main">
                    <a:solidFill>
                      <a:schemeClr val="bg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325435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8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Text Box 7"/>
          <p:cNvSpPr txBox="1">
            <a:spLocks noChangeArrowheads="1"/>
          </p:cNvSpPr>
          <p:nvPr/>
        </p:nvSpPr>
        <p:spPr bwMode="auto">
          <a:xfrm>
            <a:off x="323850" y="188913"/>
            <a:ext cx="724749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3200" u="sng" dirty="0" smtClean="0">
                <a:solidFill>
                  <a:srgbClr val="4C9290"/>
                </a:solidFill>
              </a:rPr>
              <a:t>Inclusion Exclusion </a:t>
            </a:r>
            <a:r>
              <a:rPr lang="fr-FR" sz="3200" u="sng" dirty="0" err="1" smtClean="0">
                <a:solidFill>
                  <a:srgbClr val="4C9290"/>
                </a:solidFill>
              </a:rPr>
              <a:t>Principle</a:t>
            </a:r>
            <a:r>
              <a:rPr lang="fr-FR" sz="3200" u="sng" dirty="0" smtClean="0">
                <a:solidFill>
                  <a:srgbClr val="4C9290"/>
                </a:solidFill>
              </a:rPr>
              <a:t>: Pattern?!</a:t>
            </a:r>
            <a:endParaRPr lang="fr-FR" sz="3200" u="sng" dirty="0">
              <a:solidFill>
                <a:srgbClr val="4C9290"/>
              </a:solidFill>
            </a:endParaRPr>
          </a:p>
        </p:txBody>
      </p:sp>
      <mc:AlternateContent xmlns:mc="http://schemas.openxmlformats.org/markup-compatibility/2006" xmlns:a14="http://schemas.microsoft.com/office/drawing/2010/main">
        <mc:Choice Requires="a14">
          <p:sp>
            <p:nvSpPr>
              <p:cNvPr id="3080" name="Text Box 8"/>
              <p:cNvSpPr txBox="1">
                <a:spLocks noChangeArrowheads="1"/>
              </p:cNvSpPr>
              <p:nvPr/>
            </p:nvSpPr>
            <p:spPr bwMode="auto">
              <a:xfrm>
                <a:off x="900113" y="1268413"/>
                <a:ext cx="7632700" cy="5040907"/>
              </a:xfrm>
              <a:prstGeom prst="rect">
                <a:avLst/>
              </a:prstGeom>
              <a:noFill/>
              <a:ln>
                <a:noFill/>
              </a:ln>
              <a:effectLst/>
              <a:extLst>
                <a:ext uri="{909E8E84-426E-40DD-AFC4-6F175D3DCCD1}">
                  <a14:hiddenFill>
                    <a:solidFill>
                      <a:schemeClr val="bg1">
                        <a:alpha val="80000"/>
                      </a:schemeClr>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lIns="180000" tIns="180000" rIns="180000" bIns="180000"/>
              <a:lstStyle/>
              <a:p>
                <a:pPr marL="342900" indent="-342900" algn="just">
                  <a:buFont typeface="Arial" pitchFamily="34" charset="0"/>
                  <a:buChar char="•"/>
                </a:pPr>
                <a:r>
                  <a:rPr lang="en-CA" sz="2000" b="1" dirty="0" smtClean="0">
                    <a:solidFill>
                      <a:srgbClr val="4C9290"/>
                    </a:solidFill>
                    <a:latin typeface="Verdana" pitchFamily="34" charset="0"/>
                  </a:rPr>
                  <a:t>What if you want to count things satisfying </a:t>
                </a:r>
                <a14:m>
                  <m:oMath xmlns:m="http://schemas.openxmlformats.org/officeDocument/2006/math">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𝟏</m:t>
                        </m:r>
                      </m:sub>
                    </m:sSub>
                  </m:oMath>
                </a14:m>
                <a:r>
                  <a:rPr lang="en-US" sz="2000" b="1" dirty="0" smtClean="0">
                    <a:solidFill>
                      <a:srgbClr val="4C9290"/>
                    </a:solidFill>
                    <a:latin typeface="Verdana" pitchFamily="34" charset="0"/>
                  </a:rPr>
                  <a:t> or </a:t>
                </a:r>
                <a14:m>
                  <m:oMath xmlns:m="http://schemas.openxmlformats.org/officeDocument/2006/math">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𝟐</m:t>
                        </m:r>
                      </m:sub>
                    </m:sSub>
                  </m:oMath>
                </a14:m>
                <a:r>
                  <a:rPr lang="en-US" sz="2000" b="1" dirty="0" smtClean="0">
                    <a:solidFill>
                      <a:srgbClr val="4C9290"/>
                    </a:solidFill>
                    <a:latin typeface="Verdana" pitchFamily="34" charset="0"/>
                  </a:rPr>
                  <a:t> or … or </a:t>
                </a:r>
                <a14:m>
                  <m:oMath xmlns:m="http://schemas.openxmlformats.org/officeDocument/2006/math">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𝒏</m:t>
                        </m:r>
                      </m:sub>
                    </m:sSub>
                  </m:oMath>
                </a14:m>
                <a:r>
                  <a:rPr lang="en-US" sz="2000" b="1" dirty="0" smtClean="0">
                    <a:solidFill>
                      <a:srgbClr val="4C9290"/>
                    </a:solidFill>
                    <a:latin typeface="Verdana" pitchFamily="34" charset="0"/>
                  </a:rPr>
                  <a:t>?</a:t>
                </a:r>
              </a:p>
              <a:p>
                <a:pPr marL="342900" indent="-342900" algn="just">
                  <a:buFont typeface="Arial" pitchFamily="34" charset="0"/>
                  <a:buChar char="•"/>
                </a:pPr>
                <a:endParaRPr lang="en-US" sz="2000" b="1" dirty="0">
                  <a:solidFill>
                    <a:srgbClr val="4C9290"/>
                  </a:solidFill>
                  <a:latin typeface="Verdana" pitchFamily="34" charset="0"/>
                </a:endParaRPr>
              </a:p>
              <a:p>
                <a:pPr algn="just"/>
                <a14:m>
                  <m:oMathPara xmlns:m="http://schemas.openxmlformats.org/officeDocument/2006/math">
                    <m:oMathParaPr>
                      <m:jc m:val="centerGroup"/>
                    </m:oMathParaPr>
                    <m:oMath xmlns:m="http://schemas.openxmlformats.org/officeDocument/2006/math">
                      <m:r>
                        <a:rPr lang="en-CA" sz="2000" b="1" i="1" smtClean="0">
                          <a:solidFill>
                            <a:srgbClr val="4C9290"/>
                          </a:solidFill>
                          <a:latin typeface="Cambria Math"/>
                        </a:rPr>
                        <m:t>𝑷</m:t>
                      </m:r>
                      <m:d>
                        <m:dPr>
                          <m:ctrlPr>
                            <a:rPr lang="en-CA" sz="2000" b="1" i="1" smtClean="0">
                              <a:solidFill>
                                <a:srgbClr val="4C9290"/>
                              </a:solidFill>
                              <a:latin typeface="Cambria Math"/>
                            </a:rPr>
                          </m:ctrlPr>
                        </m:dPr>
                        <m:e>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𝟏</m:t>
                              </m:r>
                            </m:sub>
                          </m:sSub>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𝒏</m:t>
                              </m:r>
                            </m:sub>
                          </m:sSub>
                        </m:e>
                      </m:d>
                    </m:oMath>
                  </m:oMathPara>
                </a14:m>
                <a:endParaRPr lang="en-CA" sz="2000" b="1" dirty="0" smtClean="0">
                  <a:solidFill>
                    <a:srgbClr val="4C9290"/>
                  </a:solidFill>
                  <a:latin typeface="Verdana" pitchFamily="34" charset="0"/>
                </a:endParaRPr>
              </a:p>
              <a:p>
                <a:pPr algn="just"/>
                <a14:m>
                  <m:oMathPara xmlns:m="http://schemas.openxmlformats.org/officeDocument/2006/math">
                    <m:oMathParaPr>
                      <m:jc m:val="centerGroup"/>
                    </m:oMathParaPr>
                    <m:oMath xmlns:m="http://schemas.openxmlformats.org/officeDocument/2006/math">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𝟏</m:t>
                              </m:r>
                            </m:sub>
                          </m:sSub>
                          <m:r>
                            <a:rPr lang="en-CA" sz="2000" b="1" i="1" smtClean="0">
                              <a:solidFill>
                                <a:srgbClr val="4C9290"/>
                              </a:solidFill>
                              <a:latin typeface="Cambria Math"/>
                            </a:rPr>
                            <m:t>𝒂𝒏𝒅</m:t>
                          </m:r>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𝟐</m:t>
                              </m:r>
                            </m:sub>
                          </m:sSub>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𝟏</m:t>
                              </m:r>
                            </m:sub>
                          </m:sSub>
                          <m:r>
                            <a:rPr lang="en-CA" sz="2000" b="1" i="1" smtClean="0">
                              <a:solidFill>
                                <a:srgbClr val="4C9290"/>
                              </a:solidFill>
                              <a:latin typeface="Cambria Math"/>
                            </a:rPr>
                            <m:t>𝒂𝒏𝒅</m:t>
                          </m:r>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𝟑</m:t>
                              </m:r>
                            </m:sub>
                          </m:sSub>
                        </m:e>
                      </m:d>
                      <m:r>
                        <a:rPr lang="en-CA" sz="2000" b="1" i="1" smtClean="0">
                          <a:solidFill>
                            <a:srgbClr val="4C9290"/>
                          </a:solidFill>
                          <a:latin typeface="Cambria Math"/>
                        </a:rPr>
                        <m:t>…</m:t>
                      </m:r>
                    </m:oMath>
                  </m:oMathPara>
                </a14:m>
                <a:endParaRPr lang="en-CA" sz="2000" b="1" dirty="0" smtClean="0">
                  <a:solidFill>
                    <a:srgbClr val="4C9290"/>
                  </a:solidFill>
                  <a:latin typeface="Verdana" pitchFamily="34" charset="0"/>
                </a:endParaRPr>
              </a:p>
              <a:p>
                <a:pPr algn="just"/>
                <a14:m>
                  <m:oMathPara xmlns:m="http://schemas.openxmlformats.org/officeDocument/2006/math">
                    <m:oMathParaPr>
                      <m:jc m:val="centerGroup"/>
                    </m:oMathParaPr>
                    <m:oMath xmlns:m="http://schemas.openxmlformats.org/officeDocument/2006/math">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𝟏</m:t>
                              </m:r>
                            </m:sub>
                          </m:sSub>
                          <m:r>
                            <a:rPr lang="en-CA" sz="2000" b="1" i="1" smtClean="0">
                              <a:solidFill>
                                <a:srgbClr val="4C9290"/>
                              </a:solidFill>
                              <a:latin typeface="Cambria Math"/>
                            </a:rPr>
                            <m:t>𝒂𝒏𝒅</m:t>
                          </m:r>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𝟐</m:t>
                              </m:r>
                            </m:sub>
                          </m:sSub>
                          <m:r>
                            <a:rPr lang="en-CA" sz="2000" b="1" i="1" smtClean="0">
                              <a:solidFill>
                                <a:srgbClr val="4C9290"/>
                              </a:solidFill>
                              <a:latin typeface="Cambria Math"/>
                            </a:rPr>
                            <m:t>𝒂𝒏𝒅</m:t>
                          </m:r>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𝟑</m:t>
                              </m:r>
                            </m:sub>
                          </m:sSub>
                        </m:e>
                      </m:d>
                      <m:r>
                        <a:rPr lang="en-CA" sz="2000" b="1" i="1" smtClean="0">
                          <a:solidFill>
                            <a:srgbClr val="4C9290"/>
                          </a:solidFill>
                          <a:latin typeface="Cambria Math"/>
                        </a:rPr>
                        <m:t>+</m:t>
                      </m:r>
                      <m:r>
                        <a:rPr lang="en-CA" sz="2000" b="1" i="1" smtClean="0">
                          <a:solidFill>
                            <a:srgbClr val="4C9290"/>
                          </a:solidFill>
                          <a:latin typeface="Cambria Math"/>
                        </a:rPr>
                        <m:t>𝑷</m:t>
                      </m:r>
                      <m:d>
                        <m:dPr>
                          <m:ctrlPr>
                            <a:rPr lang="en-CA" sz="2000" b="1" i="1" smtClean="0">
                              <a:solidFill>
                                <a:srgbClr val="4C9290"/>
                              </a:solidFill>
                              <a:latin typeface="Cambria Math"/>
                            </a:rPr>
                          </m:ctrlPr>
                        </m:dPr>
                        <m:e>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𝟏</m:t>
                              </m:r>
                            </m:sub>
                          </m:sSub>
                          <m:r>
                            <a:rPr lang="en-CA" sz="2000" b="1" i="1" smtClean="0">
                              <a:solidFill>
                                <a:srgbClr val="4C9290"/>
                              </a:solidFill>
                              <a:latin typeface="Cambria Math"/>
                            </a:rPr>
                            <m:t>𝒂𝒏𝒅</m:t>
                          </m:r>
                          <m:r>
                            <a:rPr lang="en-CA" sz="2000" b="1" i="1" smtClean="0">
                              <a:solidFill>
                                <a:srgbClr val="4C9290"/>
                              </a:solidFill>
                              <a:latin typeface="Cambria Math"/>
                            </a:rPr>
                            <m:t> </m:t>
                          </m:r>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𝟐</m:t>
                              </m:r>
                            </m:sub>
                          </m:sSub>
                          <m:r>
                            <a:rPr lang="en-CA" sz="2000" b="1" i="1" smtClean="0">
                              <a:solidFill>
                                <a:srgbClr val="4C9290"/>
                              </a:solidFill>
                              <a:latin typeface="Cambria Math"/>
                            </a:rPr>
                            <m:t>𝒂𝒏𝒅</m:t>
                          </m:r>
                          <m:r>
                            <a:rPr lang="en-CA" sz="2000" b="1" i="1" smtClean="0">
                              <a:solidFill>
                                <a:srgbClr val="4C9290"/>
                              </a:solidFill>
                              <a:latin typeface="Cambria Math"/>
                            </a:rPr>
                            <m:t> </m:t>
                          </m:r>
                          <m:sSub>
                            <m:sSubPr>
                              <m:ctrlPr>
                                <a:rPr lang="en-CA" sz="2000" b="1" i="1" smtClean="0">
                                  <a:solidFill>
                                    <a:srgbClr val="4C9290"/>
                                  </a:solidFill>
                                  <a:latin typeface="Cambria Math"/>
                                </a:rPr>
                              </m:ctrlPr>
                            </m:sSubPr>
                            <m:e>
                              <m:r>
                                <a:rPr lang="en-CA" sz="2000" b="1" i="1" smtClean="0">
                                  <a:solidFill>
                                    <a:srgbClr val="4C9290"/>
                                  </a:solidFill>
                                  <a:latin typeface="Cambria Math"/>
                                </a:rPr>
                                <m:t>𝑨</m:t>
                              </m:r>
                            </m:e>
                            <m:sub>
                              <m:r>
                                <a:rPr lang="en-CA" sz="2000" b="1" i="1" smtClean="0">
                                  <a:solidFill>
                                    <a:srgbClr val="4C9290"/>
                                  </a:solidFill>
                                  <a:latin typeface="Cambria Math"/>
                                </a:rPr>
                                <m:t>𝟒</m:t>
                              </m:r>
                            </m:sub>
                          </m:sSub>
                        </m:e>
                      </m:d>
                      <m:r>
                        <a:rPr lang="en-CA" sz="2000" b="1" i="1" smtClean="0">
                          <a:solidFill>
                            <a:srgbClr val="4C9290"/>
                          </a:solidFill>
                          <a:latin typeface="Cambria Math"/>
                        </a:rPr>
                        <m:t>…</m:t>
                      </m:r>
                    </m:oMath>
                  </m:oMathPara>
                </a14:m>
                <a:endParaRPr lang="en-CA" sz="2000" b="1" dirty="0" smtClean="0">
                  <a:solidFill>
                    <a:srgbClr val="4C9290"/>
                  </a:solidFill>
                  <a:latin typeface="Verdana" pitchFamily="34" charset="0"/>
                </a:endParaRPr>
              </a:p>
              <a:p>
                <a:pPr algn="just"/>
                <a14:m>
                  <m:oMathPara xmlns:m="http://schemas.openxmlformats.org/officeDocument/2006/math">
                    <m:oMathParaPr>
                      <m:jc m:val="centerGroup"/>
                    </m:oMathParaPr>
                    <m:oMath xmlns:m="http://schemas.openxmlformats.org/officeDocument/2006/math">
                      <m:r>
                        <a:rPr lang="en-CA" sz="2000" b="1" i="1" smtClean="0">
                          <a:solidFill>
                            <a:srgbClr val="4C9290"/>
                          </a:solidFill>
                          <a:latin typeface="Cambria Math"/>
                        </a:rPr>
                        <m:t>…</m:t>
                      </m:r>
                    </m:oMath>
                  </m:oMathPara>
                </a14:m>
                <a:endParaRPr lang="en-CA" sz="2000" b="1" dirty="0" smtClean="0">
                  <a:solidFill>
                    <a:srgbClr val="4C9290"/>
                  </a:solidFill>
                  <a:latin typeface="Verdana" pitchFamily="34" charset="0"/>
                </a:endParaRPr>
              </a:p>
              <a:p>
                <a:pPr algn="just"/>
                <a14:m>
                  <m:oMathPara xmlns:m="http://schemas.openxmlformats.org/officeDocument/2006/math">
                    <m:oMathParaPr>
                      <m:jc m:val="centerGroup"/>
                    </m:oMathParaPr>
                    <m:oMath xmlns:m="http://schemas.openxmlformats.org/officeDocument/2006/math">
                      <m:r>
                        <a:rPr lang="en-CA" sz="2000" b="1" i="1" smtClean="0">
                          <a:solidFill>
                            <a:srgbClr val="4C9290"/>
                          </a:solidFill>
                          <a:latin typeface="Cambria Math"/>
                        </a:rPr>
                        <m:t>+</m:t>
                      </m:r>
                      <m:sSup>
                        <m:sSupPr>
                          <m:ctrlPr>
                            <a:rPr lang="en-CA" sz="2000" b="1" i="1" smtClean="0">
                              <a:solidFill>
                                <a:srgbClr val="4C9290"/>
                              </a:solidFill>
                              <a:latin typeface="Cambria Math"/>
                            </a:rPr>
                          </m:ctrlPr>
                        </m:sSupPr>
                        <m:e>
                          <m:d>
                            <m:dPr>
                              <m:ctrlPr>
                                <a:rPr lang="en-CA" sz="2000" b="1" i="1" smtClean="0">
                                  <a:solidFill>
                                    <a:srgbClr val="4C9290"/>
                                  </a:solidFill>
                                  <a:latin typeface="Cambria Math"/>
                                </a:rPr>
                              </m:ctrlPr>
                            </m:dPr>
                            <m:e>
                              <m:r>
                                <a:rPr lang="en-CA" sz="2000" b="1" i="1" smtClean="0">
                                  <a:solidFill>
                                    <a:srgbClr val="4C9290"/>
                                  </a:solidFill>
                                  <a:latin typeface="Cambria Math"/>
                                </a:rPr>
                                <m:t>−</m:t>
                              </m:r>
                              <m:r>
                                <a:rPr lang="en-CA" sz="2000" b="1" i="1" smtClean="0">
                                  <a:solidFill>
                                    <a:srgbClr val="4C9290"/>
                                  </a:solidFill>
                                  <a:latin typeface="Cambria Math"/>
                                </a:rPr>
                                <m:t>𝟏</m:t>
                              </m:r>
                            </m:e>
                          </m:d>
                        </m:e>
                        <m:sup>
                          <m:r>
                            <a:rPr lang="en-CA" sz="2000" b="1" i="1" smtClean="0">
                              <a:solidFill>
                                <a:srgbClr val="4C9290"/>
                              </a:solidFill>
                              <a:latin typeface="Cambria Math"/>
                            </a:rPr>
                            <m:t>𝒏</m:t>
                          </m:r>
                        </m:sup>
                      </m:sSup>
                      <m:r>
                        <a:rPr lang="en-CA" sz="2000" b="1" i="1" smtClean="0">
                          <a:solidFill>
                            <a:srgbClr val="4C9290"/>
                          </a:solidFill>
                          <a:latin typeface="Cambria Math"/>
                        </a:rPr>
                        <m:t>𝑷</m:t>
                      </m:r>
                      <m:r>
                        <a:rPr lang="en-CA" sz="2000" b="1" i="1" smtClean="0">
                          <a:solidFill>
                            <a:srgbClr val="4C9290"/>
                          </a:solidFill>
                          <a:latin typeface="Cambria Math"/>
                        </a:rPr>
                        <m:t>(</m:t>
                      </m:r>
                      <m:r>
                        <m:rPr>
                          <m:nor/>
                        </m:rPr>
                        <a:rPr lang="en-CA" sz="2000" b="1" i="0" smtClean="0">
                          <a:solidFill>
                            <a:srgbClr val="4C9290"/>
                          </a:solidFill>
                          <a:latin typeface="Cambria Math"/>
                        </a:rPr>
                        <m:t>n</m:t>
                      </m:r>
                      <m:r>
                        <m:rPr>
                          <m:nor/>
                        </m:rPr>
                        <a:rPr lang="en-CA" sz="2000" b="1" i="0" smtClean="0">
                          <a:solidFill>
                            <a:srgbClr val="4C9290"/>
                          </a:solidFill>
                          <a:latin typeface="Cambria Math"/>
                        </a:rPr>
                        <m:t> </m:t>
                      </m:r>
                      <m:r>
                        <m:rPr>
                          <m:nor/>
                        </m:rPr>
                        <a:rPr lang="en-CA" sz="2000" b="1" i="0" smtClean="0">
                          <a:solidFill>
                            <a:srgbClr val="4C9290"/>
                          </a:solidFill>
                          <a:latin typeface="Cambria Math"/>
                        </a:rPr>
                        <m:t>things</m:t>
                      </m:r>
                      <m:r>
                        <m:rPr>
                          <m:nor/>
                        </m:rPr>
                        <a:rPr lang="en-CA" sz="2000" b="1" i="0" smtClean="0">
                          <a:solidFill>
                            <a:srgbClr val="4C9290"/>
                          </a:solidFill>
                          <a:latin typeface="Cambria Math"/>
                        </a:rPr>
                        <m:t> </m:t>
                      </m:r>
                      <m:r>
                        <m:rPr>
                          <m:nor/>
                        </m:rPr>
                        <a:rPr lang="en-CA" sz="2000" b="1" i="0" smtClean="0">
                          <a:solidFill>
                            <a:srgbClr val="4C9290"/>
                          </a:solidFill>
                          <a:latin typeface="Cambria Math"/>
                        </a:rPr>
                        <m:t>here</m:t>
                      </m:r>
                      <m:r>
                        <a:rPr lang="en-CA" sz="2000" b="1" i="1" smtClean="0">
                          <a:solidFill>
                            <a:srgbClr val="4C9290"/>
                          </a:solidFill>
                          <a:latin typeface="Cambria Math"/>
                        </a:rPr>
                        <m:t>)</m:t>
                      </m:r>
                    </m:oMath>
                  </m:oMathPara>
                </a14:m>
                <a:endParaRPr lang="en-US" sz="2000" b="1" dirty="0">
                  <a:solidFill>
                    <a:srgbClr val="4C9290"/>
                  </a:solidFill>
                  <a:latin typeface="Verdana" pitchFamily="34" charset="0"/>
                </a:endParaRPr>
              </a:p>
            </p:txBody>
          </p:sp>
        </mc:Choice>
        <mc:Fallback xmlns="">
          <p:sp>
            <p:nvSpPr>
              <p:cNvPr id="3080" name="Text Box 8"/>
              <p:cNvSpPr txBox="1">
                <a:spLocks noRot="1" noChangeAspect="1" noMove="1" noResize="1" noEditPoints="1" noAdjustHandles="1" noChangeArrowheads="1" noChangeShapeType="1" noTextEdit="1"/>
              </p:cNvSpPr>
              <p:nvPr/>
            </p:nvSpPr>
            <p:spPr bwMode="auto">
              <a:xfrm>
                <a:off x="900113" y="1268413"/>
                <a:ext cx="7632700" cy="5040907"/>
              </a:xfrm>
              <a:prstGeom prst="rect">
                <a:avLst/>
              </a:prstGeom>
              <a:blipFill rotWithShape="1">
                <a:blip r:embed="rId2"/>
                <a:stretch>
                  <a:fillRect/>
                </a:stretch>
              </a:blipFill>
              <a:ln>
                <a:noFill/>
              </a:ln>
              <a:effectLst/>
              <a:extLst>
                <a:ext uri="{909E8E84-426E-40DD-AFC4-6F175D3DCCD1}">
                  <a14:hiddenFill xmlns:a14="http://schemas.microsoft.com/office/drawing/2010/main">
                    <a:solidFill>
                      <a:schemeClr val="bg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1700091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8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8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8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8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Text Box 7"/>
          <p:cNvSpPr txBox="1">
            <a:spLocks noChangeArrowheads="1"/>
          </p:cNvSpPr>
          <p:nvPr/>
        </p:nvSpPr>
        <p:spPr bwMode="auto">
          <a:xfrm>
            <a:off x="323850" y="188913"/>
            <a:ext cx="82798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3200" b="1" u="sng" dirty="0" err="1" smtClean="0">
                <a:solidFill>
                  <a:srgbClr val="4C9290"/>
                </a:solidFill>
                <a:latin typeface="Verdana" pitchFamily="34" charset="0"/>
              </a:rPr>
              <a:t>Easy</a:t>
            </a:r>
            <a:r>
              <a:rPr lang="fr-FR" sz="3200" b="1" u="sng" dirty="0" smtClean="0">
                <a:solidFill>
                  <a:srgbClr val="4C9290"/>
                </a:solidFill>
                <a:latin typeface="Verdana" pitchFamily="34" charset="0"/>
              </a:rPr>
              <a:t> </a:t>
            </a:r>
            <a:r>
              <a:rPr lang="fr-FR" sz="3200" b="1" u="sng" dirty="0" err="1" smtClean="0">
                <a:solidFill>
                  <a:srgbClr val="4C9290"/>
                </a:solidFill>
                <a:latin typeface="Verdana" pitchFamily="34" charset="0"/>
              </a:rPr>
              <a:t>Problem</a:t>
            </a:r>
            <a:r>
              <a:rPr lang="fr-FR" sz="3200" b="1" u="sng" dirty="0" smtClean="0">
                <a:solidFill>
                  <a:srgbClr val="4C9290"/>
                </a:solidFill>
                <a:latin typeface="Verdana" pitchFamily="34" charset="0"/>
              </a:rPr>
              <a:t> (Poker </a:t>
            </a:r>
            <a:r>
              <a:rPr lang="fr-FR" sz="3200" b="1" u="sng" dirty="0" err="1" smtClean="0">
                <a:solidFill>
                  <a:srgbClr val="4C9290"/>
                </a:solidFill>
                <a:latin typeface="Verdana" pitchFamily="34" charset="0"/>
              </a:rPr>
              <a:t>Probabilities</a:t>
            </a:r>
            <a:r>
              <a:rPr lang="fr-FR" sz="3200" b="1" u="sng" dirty="0" smtClean="0">
                <a:solidFill>
                  <a:srgbClr val="4C9290"/>
                </a:solidFill>
                <a:latin typeface="Verdana" pitchFamily="34" charset="0"/>
              </a:rPr>
              <a:t>)</a:t>
            </a:r>
            <a:endParaRPr lang="fr-FR" sz="3200" u="sng" dirty="0">
              <a:solidFill>
                <a:srgbClr val="4C9290"/>
              </a:solidFill>
            </a:endParaRPr>
          </a:p>
        </p:txBody>
      </p:sp>
      <p:sp>
        <p:nvSpPr>
          <p:cNvPr id="3080" name="Text Box 8"/>
          <p:cNvSpPr txBox="1">
            <a:spLocks noChangeArrowheads="1"/>
          </p:cNvSpPr>
          <p:nvPr/>
        </p:nvSpPr>
        <p:spPr bwMode="auto">
          <a:xfrm>
            <a:off x="900113" y="1268413"/>
            <a:ext cx="7632700" cy="4319587"/>
          </a:xfrm>
          <a:prstGeom prst="rect">
            <a:avLst/>
          </a:prstGeom>
          <a:noFill/>
          <a:ln>
            <a:noFill/>
          </a:ln>
          <a:effectLst/>
          <a:extLst>
            <a:ext uri="{909E8E84-426E-40DD-AFC4-6F175D3DCCD1}">
              <a14:hiddenFill xmlns:a14="http://schemas.microsoft.com/office/drawing/2010/main">
                <a:solidFill>
                  <a:schemeClr val="bg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lstStyle/>
          <a:p>
            <a:pPr algn="just"/>
            <a:r>
              <a:rPr lang="en-US" sz="2000" b="1" dirty="0" smtClean="0">
                <a:solidFill>
                  <a:srgbClr val="4C9290"/>
                </a:solidFill>
                <a:latin typeface="Verdana" pitchFamily="34" charset="0"/>
              </a:rPr>
              <a:t>A set of five playing cards is considered a full house if it contains three cards of one rank and two cards of another rank.</a:t>
            </a:r>
          </a:p>
          <a:p>
            <a:pPr algn="just"/>
            <a:endParaRPr lang="en-US" sz="2000" b="1" dirty="0">
              <a:solidFill>
                <a:srgbClr val="4C9290"/>
              </a:solidFill>
              <a:latin typeface="Verdana" pitchFamily="34" charset="0"/>
            </a:endParaRPr>
          </a:p>
          <a:p>
            <a:pPr algn="just"/>
            <a:r>
              <a:rPr lang="en-US" sz="2000" b="1" dirty="0" smtClean="0">
                <a:solidFill>
                  <a:srgbClr val="4C9290"/>
                </a:solidFill>
                <a:latin typeface="Verdana" pitchFamily="34" charset="0"/>
              </a:rPr>
              <a:t>What is the probability that five random cards is a full house?</a:t>
            </a:r>
            <a:endParaRPr lang="en-US" sz="2000" b="1" dirty="0">
              <a:solidFill>
                <a:srgbClr val="4C9290"/>
              </a:solidFill>
              <a:latin typeface="Verdana" pitchFamily="34" charset="0"/>
            </a:endParaRPr>
          </a:p>
        </p:txBody>
      </p:sp>
    </p:spTree>
    <p:extLst>
      <p:ext uri="{BB962C8B-B14F-4D97-AF65-F5344CB8AC3E}">
        <p14:creationId xmlns:p14="http://schemas.microsoft.com/office/powerpoint/2010/main" val="2113350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Text Box 7"/>
          <p:cNvSpPr txBox="1">
            <a:spLocks noChangeArrowheads="1"/>
          </p:cNvSpPr>
          <p:nvPr/>
        </p:nvSpPr>
        <p:spPr bwMode="auto">
          <a:xfrm>
            <a:off x="323850" y="188913"/>
            <a:ext cx="731802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3200" b="1" u="sng" dirty="0" err="1" smtClean="0">
                <a:solidFill>
                  <a:srgbClr val="4C9290"/>
                </a:solidFill>
                <a:latin typeface="Verdana" pitchFamily="34" charset="0"/>
              </a:rPr>
              <a:t>Easy</a:t>
            </a:r>
            <a:r>
              <a:rPr lang="fr-FR" sz="3200" b="1" u="sng" dirty="0" smtClean="0">
                <a:solidFill>
                  <a:srgbClr val="4C9290"/>
                </a:solidFill>
                <a:latin typeface="Verdana" pitchFamily="34" charset="0"/>
              </a:rPr>
              <a:t> </a:t>
            </a:r>
            <a:r>
              <a:rPr lang="fr-FR" sz="3200" b="1" u="sng" dirty="0" err="1" smtClean="0">
                <a:solidFill>
                  <a:srgbClr val="4C9290"/>
                </a:solidFill>
                <a:latin typeface="Verdana" pitchFamily="34" charset="0"/>
              </a:rPr>
              <a:t>Problem</a:t>
            </a:r>
            <a:r>
              <a:rPr lang="fr-FR" sz="3200" b="1" u="sng" dirty="0" smtClean="0">
                <a:solidFill>
                  <a:srgbClr val="4C9290"/>
                </a:solidFill>
                <a:latin typeface="Verdana" pitchFamily="34" charset="0"/>
              </a:rPr>
              <a:t> (Project Euler 1)</a:t>
            </a:r>
            <a:endParaRPr lang="fr-FR" sz="3200" u="sng" dirty="0">
              <a:solidFill>
                <a:srgbClr val="4C9290"/>
              </a:solidFill>
            </a:endParaRPr>
          </a:p>
        </p:txBody>
      </p:sp>
      <p:sp>
        <p:nvSpPr>
          <p:cNvPr id="3080" name="Text Box 8"/>
          <p:cNvSpPr txBox="1">
            <a:spLocks noChangeArrowheads="1"/>
          </p:cNvSpPr>
          <p:nvPr/>
        </p:nvSpPr>
        <p:spPr bwMode="auto">
          <a:xfrm>
            <a:off x="900113" y="1268413"/>
            <a:ext cx="7632700" cy="4319587"/>
          </a:xfrm>
          <a:prstGeom prst="rect">
            <a:avLst/>
          </a:prstGeom>
          <a:noFill/>
          <a:ln>
            <a:noFill/>
          </a:ln>
          <a:effectLst/>
          <a:extLst>
            <a:ext uri="{909E8E84-426E-40DD-AFC4-6F175D3DCCD1}">
              <a14:hiddenFill xmlns:a14="http://schemas.microsoft.com/office/drawing/2010/main">
                <a:solidFill>
                  <a:schemeClr val="bg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lstStyle/>
          <a:p>
            <a:pPr algn="just"/>
            <a:r>
              <a:rPr lang="en-US" sz="2000" b="1" dirty="0" smtClean="0">
                <a:solidFill>
                  <a:srgbClr val="4C9290"/>
                </a:solidFill>
                <a:latin typeface="Verdana" pitchFamily="34" charset="0"/>
              </a:rPr>
              <a:t>What is the sum of all </a:t>
            </a:r>
            <a:r>
              <a:rPr lang="en-US" sz="2000" b="1" smtClean="0">
                <a:solidFill>
                  <a:srgbClr val="4C9290"/>
                </a:solidFill>
                <a:latin typeface="Verdana" pitchFamily="34" charset="0"/>
              </a:rPr>
              <a:t>the positive integers below 1000 </a:t>
            </a:r>
            <a:r>
              <a:rPr lang="en-US" sz="2000" b="1" dirty="0" smtClean="0">
                <a:solidFill>
                  <a:srgbClr val="4C9290"/>
                </a:solidFill>
                <a:latin typeface="Verdana" pitchFamily="34" charset="0"/>
              </a:rPr>
              <a:t>that are divisible by 3 or 5?</a:t>
            </a:r>
            <a:endParaRPr lang="en-US" sz="2000" b="1" dirty="0">
              <a:solidFill>
                <a:srgbClr val="4C9290"/>
              </a:solidFill>
              <a:latin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23850" y="188913"/>
            <a:ext cx="80922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3200" b="1" u="sng" dirty="0" err="1" smtClean="0">
                <a:solidFill>
                  <a:srgbClr val="4C9290"/>
                </a:solidFill>
                <a:latin typeface="Verdana" pitchFamily="34" charset="0"/>
              </a:rPr>
              <a:t>Easy</a:t>
            </a:r>
            <a:r>
              <a:rPr lang="fr-FR" sz="3200" b="1" u="sng" dirty="0" smtClean="0">
                <a:solidFill>
                  <a:srgbClr val="4C9290"/>
                </a:solidFill>
                <a:latin typeface="Verdana" pitchFamily="34" charset="0"/>
              </a:rPr>
              <a:t> </a:t>
            </a:r>
            <a:r>
              <a:rPr lang="fr-FR" sz="3200" b="1" u="sng" dirty="0" err="1" smtClean="0">
                <a:solidFill>
                  <a:srgbClr val="4C9290"/>
                </a:solidFill>
                <a:latin typeface="Verdana" pitchFamily="34" charset="0"/>
              </a:rPr>
              <a:t>Problem</a:t>
            </a:r>
            <a:r>
              <a:rPr lang="fr-FR" sz="3200" b="1" u="sng" dirty="0" smtClean="0">
                <a:solidFill>
                  <a:srgbClr val="4C9290"/>
                </a:solidFill>
                <a:latin typeface="Verdana" pitchFamily="34" charset="0"/>
              </a:rPr>
              <a:t> (AIME 2011 II #12)</a:t>
            </a:r>
            <a:endParaRPr lang="fr-FR" sz="3200" u="sng" dirty="0">
              <a:solidFill>
                <a:srgbClr val="4C9290"/>
              </a:solidFill>
            </a:endParaRPr>
          </a:p>
        </p:txBody>
      </p:sp>
      <p:sp>
        <p:nvSpPr>
          <p:cNvPr id="22531" name="Text Box 3"/>
          <p:cNvSpPr txBox="1">
            <a:spLocks noChangeArrowheads="1"/>
          </p:cNvSpPr>
          <p:nvPr/>
        </p:nvSpPr>
        <p:spPr bwMode="auto">
          <a:xfrm>
            <a:off x="900113" y="1268413"/>
            <a:ext cx="7632700" cy="4319587"/>
          </a:xfrm>
          <a:prstGeom prst="rect">
            <a:avLst/>
          </a:prstGeom>
          <a:noFill/>
          <a:ln>
            <a:noFill/>
          </a:ln>
          <a:effectLst/>
          <a:extLst>
            <a:ext uri="{909E8E84-426E-40DD-AFC4-6F175D3DCCD1}">
              <a14:hiddenFill xmlns:a14="http://schemas.microsoft.com/office/drawing/2010/main">
                <a:solidFill>
                  <a:schemeClr val="bg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lstStyle/>
          <a:p>
            <a:pPr algn="just"/>
            <a:r>
              <a:rPr lang="en-US" sz="2000" b="1" dirty="0" smtClean="0">
                <a:solidFill>
                  <a:srgbClr val="4C9290"/>
                </a:solidFill>
                <a:latin typeface="Verdana" pitchFamily="34" charset="0"/>
              </a:rPr>
              <a:t>Nine delegates from three countries (three delegates per country) sit at a round table. What’s the probability that everyone sits next to at least one person from a different country? </a:t>
            </a:r>
            <a:endParaRPr lang="en-US" sz="2000" b="1" dirty="0">
              <a:solidFill>
                <a:srgbClr val="4C9290"/>
              </a:solidFill>
              <a:latin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23850" y="188913"/>
            <a:ext cx="47131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sz="3200" b="1" u="sng" dirty="0" err="1" smtClean="0">
                <a:solidFill>
                  <a:srgbClr val="4C9290"/>
                </a:solidFill>
                <a:latin typeface="Verdana" pitchFamily="34" charset="0"/>
              </a:rPr>
              <a:t>Problem</a:t>
            </a:r>
            <a:r>
              <a:rPr lang="fr-FR" sz="3200" b="1" u="sng" dirty="0" smtClean="0">
                <a:solidFill>
                  <a:srgbClr val="4C9290"/>
                </a:solidFill>
                <a:latin typeface="Verdana" pitchFamily="34" charset="0"/>
              </a:rPr>
              <a:t> of The Day</a:t>
            </a:r>
            <a:endParaRPr lang="fr-FR" sz="3200" u="sng" dirty="0">
              <a:solidFill>
                <a:srgbClr val="4C9290"/>
              </a:solidFill>
            </a:endParaRPr>
          </a:p>
        </p:txBody>
      </p:sp>
      <p:sp>
        <p:nvSpPr>
          <p:cNvPr id="22531" name="Text Box 3"/>
          <p:cNvSpPr txBox="1">
            <a:spLocks noChangeArrowheads="1"/>
          </p:cNvSpPr>
          <p:nvPr/>
        </p:nvSpPr>
        <p:spPr bwMode="auto">
          <a:xfrm>
            <a:off x="900113" y="1268413"/>
            <a:ext cx="7632700" cy="4319587"/>
          </a:xfrm>
          <a:prstGeom prst="rect">
            <a:avLst/>
          </a:prstGeom>
          <a:noFill/>
          <a:ln>
            <a:noFill/>
          </a:ln>
          <a:effectLst/>
          <a:extLst>
            <a:ext uri="{909E8E84-426E-40DD-AFC4-6F175D3DCCD1}">
              <a14:hiddenFill xmlns:a14="http://schemas.microsoft.com/office/drawing/2010/main">
                <a:solidFill>
                  <a:schemeClr val="bg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lstStyle/>
          <a:p>
            <a:pPr algn="just"/>
            <a:r>
              <a:rPr lang="en-US" sz="2000" b="1" dirty="0" smtClean="0">
                <a:solidFill>
                  <a:srgbClr val="4C9290"/>
                </a:solidFill>
                <a:latin typeface="Verdana" pitchFamily="34" charset="0"/>
              </a:rPr>
              <a:t>I take two shuffled decks of 52 cards each, and for 52 turns deal one card from each deck simultaneously. What’s the chance that at some point the two cards are the same?</a:t>
            </a:r>
            <a:endParaRPr lang="en-US" sz="2000" b="1" dirty="0">
              <a:solidFill>
                <a:srgbClr val="4C9290"/>
              </a:solidFill>
              <a:latin typeface="Verdana" pitchFamily="34" charset="0"/>
            </a:endParaRPr>
          </a:p>
        </p:txBody>
      </p:sp>
    </p:spTree>
    <p:extLst>
      <p:ext uri="{BB962C8B-B14F-4D97-AF65-F5344CB8AC3E}">
        <p14:creationId xmlns:p14="http://schemas.microsoft.com/office/powerpoint/2010/main" val="823921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197</TotalTime>
  <Words>510</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Modèle par défaut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Retro Style Background</dc:title>
  <dc:creator>www.powerpointstyles.com</dc:creator>
  <cp:lastModifiedBy>Bai</cp:lastModifiedBy>
  <cp:revision>67</cp:revision>
  <dcterms:created xsi:type="dcterms:W3CDTF">2009-03-23T15:23:24Z</dcterms:created>
  <dcterms:modified xsi:type="dcterms:W3CDTF">2011-10-31T15:00:31Z</dcterms:modified>
</cp:coreProperties>
</file>